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Override PartName="/ppt/media/image24.jpeg" ContentType="image/jpeg"/>
  <Override PartName="/ppt/media/image25.jpeg" ContentType="image/jpeg"/>
  <Override PartName="/ppt/media/image26.jpeg" ContentType="image/jpeg"/>
  <Override PartName="/ppt/media/image27.jpeg" ContentType="image/jpeg"/>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media/image33.jpeg" ContentType="image/jpeg"/>
  <Override PartName="/ppt/media/image34.jpeg" ContentType="image/jpeg"/>
  <Override PartName="/ppt/media/image35.jpeg" ContentType="image/jpeg"/>
  <Override PartName="/ppt/media/image36.jpeg" ContentType="image/jpeg"/>
  <Override PartName="/ppt/media/image37.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000000"/>
          </a:solidFill>
        </a:fill>
      </a:tcStyle>
    </a:band2H>
    <a:firstCol>
      <a:tcTxStyle b="on"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000000"/>
          </a:solidFill>
        </a:fill>
      </a:tcStyle>
    </a:lastRow>
    <a:firstRow>
      <a:tcTxStyle b="on" i="off">
        <a:fontRef idx="major">
          <a:srgbClr val="000000"/>
        </a:fontRef>
        <a:srgbClr val="000000"/>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381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381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Shape 30"/>
          <p:cNvSpPr/>
          <p:nvPr>
            <p:ph type="sldImg"/>
          </p:nvPr>
        </p:nvSpPr>
        <p:spPr>
          <a:xfrm>
            <a:off x="1143000" y="685800"/>
            <a:ext cx="4572000" cy="3429000"/>
          </a:xfrm>
          <a:prstGeom prst="rect">
            <a:avLst/>
          </a:prstGeom>
        </p:spPr>
        <p:txBody>
          <a:bodyPr/>
          <a:lstStyle/>
          <a:p>
            <a:pPr/>
          </a:p>
        </p:txBody>
      </p:sp>
      <p:sp>
        <p:nvSpPr>
          <p:cNvPr id="31" name="Shape 3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 name="Shape 37"/>
          <p:cNvSpPr/>
          <p:nvPr>
            <p:ph type="sldImg"/>
          </p:nvPr>
        </p:nvSpPr>
        <p:spPr>
          <a:prstGeom prst="rect">
            <a:avLst/>
          </a:prstGeom>
        </p:spPr>
        <p:txBody>
          <a:bodyPr/>
          <a:lstStyle/>
          <a:p>
            <a:pPr/>
          </a:p>
        </p:txBody>
      </p:sp>
      <p:sp>
        <p:nvSpPr>
          <p:cNvPr id="38" name="Shape 38"/>
          <p:cNvSpPr/>
          <p:nvPr>
            <p:ph type="body" sz="quarter" idx="1"/>
          </p:nvPr>
        </p:nvSpPr>
        <p:spPr>
          <a:prstGeom prst="rect">
            <a:avLst/>
          </a:prstGeom>
        </p:spPr>
        <p:txBody>
          <a:bodyPr/>
          <a:lstStyle>
            <a:lvl1pPr>
              <a:defRPr sz="2000"/>
            </a:lvl1pPr>
          </a:lstStyle>
          <a:p>
            <a:pPr/>
            <a:r>
              <a:t>大家好，我們是第一組，我們的專題是以菸害防制為發想的題目，主題是戒菸真簡單，我們的共同合作夥伴有，指導老師，國泰綜合醫院的曾景平曾老師，督導，國泰綜合醫院的魏芳君魏督導，個管師，國泰綜合醫院的蔡晏平蔡個管師，以及輔大醫學資訊三年級的陳昀靖、梁瑋玲、倪御峰以及林祐舜。</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6" name="Shape 86"/>
          <p:cNvSpPr/>
          <p:nvPr>
            <p:ph type="sldImg"/>
          </p:nvPr>
        </p:nvSpPr>
        <p:spPr>
          <a:prstGeom prst="rect">
            <a:avLst/>
          </a:prstGeom>
        </p:spPr>
        <p:txBody>
          <a:bodyPr/>
          <a:lstStyle/>
          <a:p>
            <a:pPr/>
          </a:p>
        </p:txBody>
      </p:sp>
      <p:sp>
        <p:nvSpPr>
          <p:cNvPr id="87" name="Shape 87"/>
          <p:cNvSpPr/>
          <p:nvPr>
            <p:ph type="body" sz="quarter" idx="1"/>
          </p:nvPr>
        </p:nvSpPr>
        <p:spPr>
          <a:prstGeom prst="rect">
            <a:avLst/>
          </a:prstGeom>
        </p:spPr>
        <p:txBody>
          <a:bodyPr/>
          <a:lstStyle>
            <a:lvl1pPr>
              <a:defRPr sz="1900"/>
            </a:lvl1pPr>
          </a:lstStyle>
          <a:p>
            <a:pPr/>
            <a:r>
              <a:t>ICON 設計的理念是以國泰綜合醫院的標誌為基底，也就是F4E929的黃色以及漸層的綠色，如圖所示，然後配上以幾何圖形與傳統戒菸形象所產生的標誌渲染以綠色，構圖簡單也可以標達出我們想要傳達的意思，最後輔以簡單明瞭的英文quit smoking 點綴，結合以上幾點，設計出這次專題的 ICON。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1" name="Shape 91"/>
          <p:cNvSpPr/>
          <p:nvPr>
            <p:ph type="sldImg"/>
          </p:nvPr>
        </p:nvSpPr>
        <p:spPr>
          <a:prstGeom prst="rect">
            <a:avLst/>
          </a:prstGeom>
        </p:spPr>
        <p:txBody>
          <a:bodyPr/>
          <a:lstStyle/>
          <a:p>
            <a:pPr/>
          </a:p>
        </p:txBody>
      </p:sp>
      <p:sp>
        <p:nvSpPr>
          <p:cNvPr id="92" name="Shape 92"/>
          <p:cNvSpPr/>
          <p:nvPr>
            <p:ph type="body" sz="quarter" idx="1"/>
          </p:nvPr>
        </p:nvSpPr>
        <p:spPr>
          <a:prstGeom prst="rect">
            <a:avLst/>
          </a:prstGeom>
        </p:spPr>
        <p:txBody>
          <a:bodyPr/>
          <a:lstStyle>
            <a:lvl1pPr>
              <a:defRPr sz="2100"/>
            </a:lvl1pPr>
          </a:lstStyle>
          <a:p>
            <a:pPr/>
            <a:r>
              <a:t>再來是 UI 設計，</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8" name="Shape 108"/>
          <p:cNvSpPr/>
          <p:nvPr>
            <p:ph type="sldImg"/>
          </p:nvPr>
        </p:nvSpPr>
        <p:spPr>
          <a:prstGeom prst="rect">
            <a:avLst/>
          </a:prstGeom>
        </p:spPr>
        <p:txBody>
          <a:bodyPr/>
          <a:lstStyle/>
          <a:p>
            <a:pPr/>
          </a:p>
        </p:txBody>
      </p:sp>
      <p:sp>
        <p:nvSpPr>
          <p:cNvPr id="109" name="Shape 109"/>
          <p:cNvSpPr/>
          <p:nvPr>
            <p:ph type="body" sz="quarter" idx="1"/>
          </p:nvPr>
        </p:nvSpPr>
        <p:spPr>
          <a:prstGeom prst="rect">
            <a:avLst/>
          </a:prstGeom>
        </p:spPr>
        <p:txBody>
          <a:bodyPr/>
          <a:lstStyle>
            <a:lvl1pPr>
              <a:defRPr sz="2100"/>
            </a:lvl1pPr>
          </a:lstStyle>
          <a:p>
            <a:pPr/>
            <a:r>
              <a:t>這是一個概念圖，這個流程會在下面繼續介紹</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3" name="Shape 113"/>
          <p:cNvSpPr/>
          <p:nvPr>
            <p:ph type="sldImg"/>
          </p:nvPr>
        </p:nvSpPr>
        <p:spPr>
          <a:prstGeom prst="rect">
            <a:avLst/>
          </a:prstGeom>
        </p:spPr>
        <p:txBody>
          <a:bodyPr/>
          <a:lstStyle/>
          <a:p>
            <a:pPr/>
          </a:p>
        </p:txBody>
      </p:sp>
      <p:sp>
        <p:nvSpPr>
          <p:cNvPr id="114" name="Shape 114"/>
          <p:cNvSpPr/>
          <p:nvPr>
            <p:ph type="body" sz="quarter" idx="1"/>
          </p:nvPr>
        </p:nvSpPr>
        <p:spPr>
          <a:prstGeom prst="rect">
            <a:avLst/>
          </a:prstGeom>
        </p:spPr>
        <p:txBody>
          <a:bodyPr/>
          <a:lstStyle>
            <a:lvl1pPr>
              <a:defRPr sz="2000"/>
            </a:lvl1pPr>
          </a:lstStyle>
          <a:p>
            <a:pPr/>
            <a:r>
              <a:t>再來是流程設計</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6" name="Shape 126"/>
          <p:cNvSpPr/>
          <p:nvPr>
            <p:ph type="sldImg"/>
          </p:nvPr>
        </p:nvSpPr>
        <p:spPr>
          <a:prstGeom prst="rect">
            <a:avLst/>
          </a:prstGeom>
        </p:spPr>
        <p:txBody>
          <a:bodyPr/>
          <a:lstStyle/>
          <a:p>
            <a:pPr/>
          </a:p>
        </p:txBody>
      </p:sp>
      <p:sp>
        <p:nvSpPr>
          <p:cNvPr id="127" name="Shape 127"/>
          <p:cNvSpPr/>
          <p:nvPr>
            <p:ph type="body" sz="quarter" idx="1"/>
          </p:nvPr>
        </p:nvSpPr>
        <p:spPr>
          <a:prstGeom prst="rect">
            <a:avLst/>
          </a:prstGeom>
        </p:spPr>
        <p:txBody>
          <a:bodyPr/>
          <a:lstStyle>
            <a:lvl1pPr>
              <a:defRPr sz="2000"/>
            </a:lvl1pPr>
          </a:lstStyle>
          <a:p>
            <a:pPr/>
            <a:r>
              <a:t>本專案採用 Firebase 資料庫</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p>
            <a:pPr>
              <a:defRPr sz="1700"/>
            </a:pPr>
            <a:r>
              <a:t>本問卷採取五個等級的選項，分別為「非常滿意」、「滿意」、「普通」、「不滿意」、「非常不滿意」。</a:t>
            </a:r>
          </a:p>
          <a:p>
            <a:pPr>
              <a:defRPr sz="1700"/>
            </a:pPr>
            <a:r>
              <a:t>填寫內容：是否誘發你戒菸的動機、流程是否順暢、設計是否美觀、是否使訪談過程更為順暢、其他建議</a:t>
            </a:r>
            <a:b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defRPr sz="1900"/>
            </a:pPr>
            <a:r>
              <a:t>由於時間的限制，我們的app並不像當初想像的那麼完美，雖說流程與功能已經完善，但還有許多我們想做到的地方。</a:t>
            </a:r>
          </a:p>
          <a:p>
            <a:pPr>
              <a:defRPr sz="1900"/>
            </a:pPr>
            <a:r>
              <a:t>	1.架設網頁版管理，讓護理人員能更容易地進行數據化管理，並上架新的衛教資訊。</a:t>
            </a:r>
          </a:p>
          <a:p>
            <a:pPr>
              <a:defRPr sz="1900"/>
            </a:pPr>
            <a:r>
              <a:t>	2.利用資料庫內蒐集到的資料做數據分析。</a:t>
            </a:r>
          </a:p>
          <a:p>
            <a:pPr>
              <a:defRPr sz="1900"/>
            </a:pPr>
            <a:r>
              <a:t>	3.利用機器學習的技術，分析性別、年齡、菸齡等不同狀態下，造成戒菸與否的關聯性，進而預測戒菸的因果之間的可能性，之後在進行訪談紀錄時能給予出更適合戒菸者的方針。</a:t>
            </a:r>
          </a:p>
          <a:p>
            <a:pPr/>
            <a:r>
              <a:rPr sz="1900"/>
              <a:t>	4.提供 iOS 版本，可供 Apple 用戶使用。</a:t>
            </a:r>
            <a: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 name="Shape 42"/>
          <p:cNvSpPr/>
          <p:nvPr>
            <p:ph type="sldImg"/>
          </p:nvPr>
        </p:nvSpPr>
        <p:spPr>
          <a:prstGeom prst="rect">
            <a:avLst/>
          </a:prstGeom>
        </p:spPr>
        <p:txBody>
          <a:bodyPr/>
          <a:lstStyle/>
          <a:p>
            <a:pPr/>
          </a:p>
        </p:txBody>
      </p:sp>
      <p:sp>
        <p:nvSpPr>
          <p:cNvPr id="43" name="Shape 43"/>
          <p:cNvSpPr/>
          <p:nvPr>
            <p:ph type="body" sz="quarter" idx="1"/>
          </p:nvPr>
        </p:nvSpPr>
        <p:spPr>
          <a:prstGeom prst="rect">
            <a:avLst/>
          </a:prstGeom>
        </p:spPr>
        <p:txBody>
          <a:bodyPr/>
          <a:lstStyle>
            <a:lvl1pPr>
              <a:defRPr sz="2200"/>
            </a:lvl1pPr>
          </a:lstStyle>
          <a:p>
            <a:pPr/>
            <a:r>
              <a:t>那我們今天的報告架構如下，</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 name="Shape 48"/>
          <p:cNvSpPr/>
          <p:nvPr>
            <p:ph type="sldImg"/>
          </p:nvPr>
        </p:nvSpPr>
        <p:spPr>
          <a:prstGeom prst="rect">
            <a:avLst/>
          </a:prstGeom>
        </p:spPr>
        <p:txBody>
          <a:bodyPr/>
          <a:lstStyle/>
          <a:p>
            <a:pPr/>
          </a:p>
        </p:txBody>
      </p:sp>
      <p:sp>
        <p:nvSpPr>
          <p:cNvPr id="49" name="Shape 49"/>
          <p:cNvSpPr/>
          <p:nvPr>
            <p:ph type="body" sz="quarter" idx="1"/>
          </p:nvPr>
        </p:nvSpPr>
        <p:spPr>
          <a:prstGeom prst="rect">
            <a:avLst/>
          </a:prstGeom>
        </p:spPr>
        <p:txBody>
          <a:bodyPr/>
          <a:lstStyle>
            <a:lvl1pPr>
              <a:defRPr sz="2100"/>
            </a:lvl1pPr>
          </a:lstStyle>
          <a:p>
            <a:pPr/>
            <a:r>
              <a:t>我們會先說明我們的目的與動機，再來是專案的目標以及我們的特色，再來實際講解到我們專案的架構，以及專案系統的設計，接下來會進入頁面功能簡介，以及回饋問卷和未來展望的部分。</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 name="Shape 53"/>
          <p:cNvSpPr/>
          <p:nvPr>
            <p:ph type="sldImg"/>
          </p:nvPr>
        </p:nvSpPr>
        <p:spPr>
          <a:prstGeom prst="rect">
            <a:avLst/>
          </a:prstGeom>
        </p:spPr>
        <p:txBody>
          <a:bodyPr/>
          <a:lstStyle/>
          <a:p>
            <a:pPr/>
          </a:p>
        </p:txBody>
      </p:sp>
      <p:sp>
        <p:nvSpPr>
          <p:cNvPr id="54" name="Shape 54"/>
          <p:cNvSpPr/>
          <p:nvPr>
            <p:ph type="body" sz="quarter" idx="1"/>
          </p:nvPr>
        </p:nvSpPr>
        <p:spPr>
          <a:prstGeom prst="rect">
            <a:avLst/>
          </a:prstGeom>
        </p:spPr>
        <p:txBody>
          <a:bodyPr/>
          <a:lstStyle>
            <a:lvl1pPr>
              <a:defRPr sz="2200"/>
            </a:lvl1pPr>
          </a:lstStyle>
          <a:p>
            <a:pPr/>
            <a:r>
              <a:t>選擇這個主題的原因，是因為團隊裡有一名會抽菸的組員，想要藉這個機會讓他以及其他團員更了解抽菸對我們帶來什麼樣的影響，藉此截斷抽菸的念頭也可以讓其他團員遠離菸害，我們這個專題能讓醫院使用的話，更可以幫助民眾有一個專業的管道，以及用 App 的補助，脫離被菸掌控的命運。</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sldImg"/>
          </p:nvPr>
        </p:nvSpPr>
        <p:spPr>
          <a:prstGeom prst="rect">
            <a:avLst/>
          </a:prstGeom>
        </p:spPr>
        <p:txBody>
          <a:bodyPr/>
          <a:lstStyle/>
          <a:p>
            <a:pPr/>
          </a:p>
        </p:txBody>
      </p:sp>
      <p:sp>
        <p:nvSpPr>
          <p:cNvPr id="61" name="Shape 61"/>
          <p:cNvSpPr/>
          <p:nvPr>
            <p:ph type="body" sz="quarter" idx="1"/>
          </p:nvPr>
        </p:nvSpPr>
        <p:spPr>
          <a:prstGeom prst="rect">
            <a:avLst/>
          </a:prstGeom>
        </p:spPr>
        <p:txBody>
          <a:bodyPr/>
          <a:lstStyle>
            <a:lvl1pPr>
              <a:defRPr sz="2000"/>
            </a:lvl1pPr>
          </a:lstStyle>
          <a:p>
            <a:pPr/>
            <a:r>
              <a:t>我們的方向訂在，能讓想戒菸民眾，有一個專業的管道戒掉菸癮，下載這個 App 即使是沒有到醫院就診也可以藉由它，了解有關吸菸的大小事，包括了戒斷症狀，二、三手菸的危害，甚至也可以了解到一個禮拜必須要花多少的金額，滿足菸癮，此 App 最大的特色在於，當使用者想要到醫院尋求更專業的戒菸方式時，只要打開此app讓個管師掃描，個管師就可以藉由手機上的 QRCode ，了解到尋求協助的民眾的基本資料，以及他們的吸菸症狀，省下更多診斷的時間，更能幫助個管師以專業的角度了解民眾的問題。</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5" name="Shape 65"/>
          <p:cNvSpPr/>
          <p:nvPr>
            <p:ph type="sldImg"/>
          </p:nvPr>
        </p:nvSpPr>
        <p:spPr>
          <a:prstGeom prst="rect">
            <a:avLst/>
          </a:prstGeom>
        </p:spPr>
        <p:txBody>
          <a:bodyPr/>
          <a:lstStyle/>
          <a:p>
            <a:pPr/>
          </a:p>
        </p:txBody>
      </p:sp>
      <p:sp>
        <p:nvSpPr>
          <p:cNvPr id="66" name="Shape 66"/>
          <p:cNvSpPr/>
          <p:nvPr>
            <p:ph type="body" sz="quarter" idx="1"/>
          </p:nvPr>
        </p:nvSpPr>
        <p:spPr>
          <a:prstGeom prst="rect">
            <a:avLst/>
          </a:prstGeom>
        </p:spPr>
        <p:txBody>
          <a:bodyPr/>
          <a:lstStyle>
            <a:lvl1pPr>
              <a:defRPr sz="2200"/>
            </a:lvl1pPr>
          </a:lstStyle>
          <a:p>
            <a:pPr/>
            <a:r>
              <a:t>接下來是說明整個專案的架構部分</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0" name="Shape 70"/>
          <p:cNvSpPr/>
          <p:nvPr>
            <p:ph type="sldImg"/>
          </p:nvPr>
        </p:nvSpPr>
        <p:spPr>
          <a:prstGeom prst="rect">
            <a:avLst/>
          </a:prstGeom>
        </p:spPr>
        <p:txBody>
          <a:bodyPr/>
          <a:lstStyle/>
          <a:p>
            <a:pPr/>
          </a:p>
        </p:txBody>
      </p:sp>
      <p:sp>
        <p:nvSpPr>
          <p:cNvPr id="71" name="Shape 71"/>
          <p:cNvSpPr/>
          <p:nvPr>
            <p:ph type="body" sz="quarter" idx="1"/>
          </p:nvPr>
        </p:nvSpPr>
        <p:spPr>
          <a:prstGeom prst="rect">
            <a:avLst/>
          </a:prstGeom>
        </p:spPr>
        <p:txBody>
          <a:bodyPr/>
          <a:lstStyle>
            <a:lvl1pPr>
              <a:defRPr sz="2100"/>
            </a:lvl1pPr>
          </a:lstStyle>
          <a:p>
            <a:pPr/>
            <a:r>
              <a:t>本專案使用裝置為 Android 手機，我們先從最底下的藍色框框講起，FireBase 是我們的資料庫，會連接到之後架設的備援資料庫，以確保資料的完整性。擁有了資料後，我們對資料作加密以及權限管理，對於我們每支程式也做了相關的版本控制。至於最上層可以在整理完資料後，做更進一步的分析。</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Shape 76"/>
          <p:cNvSpPr/>
          <p:nvPr>
            <p:ph type="sldImg"/>
          </p:nvPr>
        </p:nvSpPr>
        <p:spPr>
          <a:prstGeom prst="rect">
            <a:avLst/>
          </a:prstGeom>
        </p:spPr>
        <p:txBody>
          <a:bodyPr/>
          <a:lstStyle/>
          <a:p>
            <a:pPr/>
          </a:p>
        </p:txBody>
      </p:sp>
      <p:sp>
        <p:nvSpPr>
          <p:cNvPr id="77" name="Shape 77"/>
          <p:cNvSpPr/>
          <p:nvPr>
            <p:ph type="body" sz="quarter" idx="1"/>
          </p:nvPr>
        </p:nvSpPr>
        <p:spPr>
          <a:prstGeom prst="rect">
            <a:avLst/>
          </a:prstGeom>
        </p:spPr>
        <p:txBody>
          <a:bodyPr/>
          <a:lstStyle>
            <a:lvl1pPr>
              <a:defRPr sz="2200"/>
            </a:lvl1pPr>
          </a:lstStyle>
          <a:p>
            <a:pPr/>
            <a:r>
              <a:t>接下來是系統設計的部份我們會從標章也就是 Icon 開始說明，再來是使用者介面，以及整個專案的流程圖，最後是資料庫的架構部分</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1" name="Shape 81"/>
          <p:cNvSpPr/>
          <p:nvPr>
            <p:ph type="sldImg"/>
          </p:nvPr>
        </p:nvSpPr>
        <p:spPr>
          <a:prstGeom prst="rect">
            <a:avLst/>
          </a:prstGeom>
        </p:spPr>
        <p:txBody>
          <a:bodyPr/>
          <a:lstStyle/>
          <a:p>
            <a:pPr/>
          </a:p>
        </p:txBody>
      </p:sp>
      <p:sp>
        <p:nvSpPr>
          <p:cNvPr id="82" name="Shape 82"/>
          <p:cNvSpPr/>
          <p:nvPr>
            <p:ph type="body" sz="quarter" idx="1"/>
          </p:nvPr>
        </p:nvSpPr>
        <p:spPr>
          <a:prstGeom prst="rect">
            <a:avLst/>
          </a:prstGeom>
        </p:spPr>
        <p:txBody>
          <a:bodyPr/>
          <a:lstStyle>
            <a:lvl1pPr>
              <a:defRPr sz="2100"/>
            </a:lvl1pPr>
          </a:lstStyle>
          <a:p>
            <a:pPr/>
            <a:r>
              <a:t>首先是 ICON 設計</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標題投影片">
    <p:spTree>
      <p:nvGrpSpPr>
        <p:cNvPr id="1" name=""/>
        <p:cNvGrpSpPr/>
        <p:nvPr/>
      </p:nvGrpSpPr>
      <p:grpSpPr>
        <a:xfrm>
          <a:off x="0" y="0"/>
          <a:ext cx="0" cy="0"/>
          <a:chOff x="0" y="0"/>
          <a:chExt cx="0" cy="0"/>
        </a:xfrm>
      </p:grpSpPr>
      <p:sp>
        <p:nvSpPr>
          <p:cNvPr id="14" name="大標題文字"/>
          <p:cNvSpPr txBox="1"/>
          <p:nvPr>
            <p:ph type="title"/>
          </p:nvPr>
        </p:nvSpPr>
        <p:spPr>
          <a:xfrm>
            <a:off x="685800" y="2130425"/>
            <a:ext cx="7772400" cy="1470025"/>
          </a:xfrm>
          <a:prstGeom prst="rect">
            <a:avLst/>
          </a:prstGeom>
        </p:spPr>
        <p:txBody>
          <a:bodyPr/>
          <a:lstStyle/>
          <a:p>
            <a:pPr/>
            <a:r>
              <a:t>大標題文字</a:t>
            </a:r>
          </a:p>
        </p:txBody>
      </p:sp>
      <p:sp>
        <p:nvSpPr>
          <p:cNvPr id="15" name="內文層級一…"/>
          <p:cNvSpPr txBox="1"/>
          <p:nvPr>
            <p:ph type="body" sz="quarter" idx="1"/>
          </p:nvPr>
        </p:nvSpPr>
        <p:spPr>
          <a:xfrm>
            <a:off x="1371600" y="3886200"/>
            <a:ext cx="6400800" cy="1752600"/>
          </a:xfrm>
          <a:prstGeom prst="rect">
            <a:avLst/>
          </a:prstGeom>
        </p:spPr>
        <p:txBody>
          <a:bodyPr/>
          <a:lstStyle>
            <a:lvl1pPr algn="ctr">
              <a:buFontTx/>
            </a:lvl1pPr>
            <a:lvl2pPr indent="0" algn="ctr">
              <a:buFontTx/>
            </a:lvl2pPr>
            <a:lvl3pPr indent="0" algn="ctr">
              <a:buFontTx/>
            </a:lvl3pPr>
            <a:lvl4pPr indent="0" algn="ctr">
              <a:buFontTx/>
            </a:lvl4pPr>
            <a:lvl5pPr indent="0" algn="ctr">
              <a:buFontTx/>
            </a:lvl5pPr>
          </a:lstStyle>
          <a:p>
            <a:pPr/>
            <a:r>
              <a:t>內文層級一</a:t>
            </a:r>
          </a:p>
          <a:p>
            <a:pPr lvl="1"/>
            <a:r>
              <a:t>內文層級二</a:t>
            </a:r>
          </a:p>
          <a:p>
            <a:pPr lvl="2"/>
            <a:r>
              <a:t>內文層級三</a:t>
            </a:r>
          </a:p>
          <a:p>
            <a:pPr lvl="3"/>
            <a:r>
              <a:t>內文層級四</a:t>
            </a:r>
          </a:p>
          <a:p>
            <a:pPr lvl="4"/>
            <a:r>
              <a:t>內文層級五</a:t>
            </a:r>
          </a:p>
        </p:txBody>
      </p:sp>
      <p:sp>
        <p:nvSpPr>
          <p:cNvPr id="16" name="幻燈片編號"/>
          <p:cNvSpPr txBox="1"/>
          <p:nvPr>
            <p:ph type="sldNum" sz="quarter" idx="2"/>
          </p:nvPr>
        </p:nvSpPr>
        <p:spPr>
          <a:xfrm>
            <a:off x="8457849" y="5920131"/>
            <a:ext cx="263978" cy="26923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標題及物件">
    <p:spTree>
      <p:nvGrpSpPr>
        <p:cNvPr id="1" name=""/>
        <p:cNvGrpSpPr/>
        <p:nvPr/>
      </p:nvGrpSpPr>
      <p:grpSpPr>
        <a:xfrm>
          <a:off x="0" y="0"/>
          <a:ext cx="0" cy="0"/>
          <a:chOff x="0" y="0"/>
          <a:chExt cx="0" cy="0"/>
        </a:xfrm>
      </p:grpSpPr>
      <p:sp>
        <p:nvSpPr>
          <p:cNvPr id="23" name="內文層級一…"/>
          <p:cNvSpPr txBox="1"/>
          <p:nvPr>
            <p:ph type="body" idx="1"/>
          </p:nvPr>
        </p:nvSpPr>
        <p:spPr>
          <a:prstGeom prst="rect">
            <a:avLst/>
          </a:prstGeom>
        </p:spPr>
        <p:txBody>
          <a:bodyPr/>
          <a:lstStyle/>
          <a:p>
            <a:pPr/>
            <a:r>
              <a:t>內文層級一</a:t>
            </a:r>
          </a:p>
          <a:p>
            <a:pPr lvl="1"/>
            <a:r>
              <a:t>內文層級二</a:t>
            </a:r>
          </a:p>
          <a:p>
            <a:pPr lvl="2"/>
            <a:r>
              <a:t>內文層級三</a:t>
            </a:r>
          </a:p>
          <a:p>
            <a:pPr lvl="3"/>
            <a:r>
              <a:t>內文層級四</a:t>
            </a:r>
          </a:p>
          <a:p>
            <a:pPr lvl="4"/>
            <a:r>
              <a:t>內文層級五</a:t>
            </a:r>
          </a:p>
        </p:txBody>
      </p:sp>
      <p:sp>
        <p:nvSpPr>
          <p:cNvPr id="24" name="幻燈片編號"/>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2" name="直線接點 7"/>
          <p:cNvSpPr/>
          <p:nvPr/>
        </p:nvSpPr>
        <p:spPr>
          <a:xfrm>
            <a:off x="1523997" y="6356345"/>
            <a:ext cx="8184238" cy="24988"/>
          </a:xfrm>
          <a:prstGeom prst="line">
            <a:avLst/>
          </a:prstGeom>
          <a:ln w="22225">
            <a:solidFill>
              <a:srgbClr val="5B7509"/>
            </a:solidFill>
          </a:ln>
        </p:spPr>
        <p:txBody>
          <a:bodyPr lIns="45718" tIns="45718" rIns="45718" bIns="45718"/>
          <a:lstStyle/>
          <a:p>
            <a:pPr/>
          </a:p>
        </p:txBody>
      </p:sp>
      <p:sp>
        <p:nvSpPr>
          <p:cNvPr id="3" name="文字方塊 8"/>
          <p:cNvSpPr txBox="1"/>
          <p:nvPr/>
        </p:nvSpPr>
        <p:spPr>
          <a:xfrm>
            <a:off x="539794" y="433471"/>
            <a:ext cx="1475737" cy="4089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a:solidFill>
                  <a:srgbClr val="91BA0E"/>
                </a:solidFill>
                <a:latin typeface="微軟正黑體"/>
                <a:ea typeface="微軟正黑體"/>
                <a:cs typeface="微軟正黑體"/>
                <a:sym typeface="微軟正黑體"/>
              </a:defRPr>
            </a:lvl1pPr>
          </a:lstStyle>
          <a:p>
            <a:pPr/>
            <a:r>
              <a:t>菸害防治專題</a:t>
            </a:r>
          </a:p>
        </p:txBody>
      </p:sp>
      <p:sp>
        <p:nvSpPr>
          <p:cNvPr id="4" name="直線接點 9"/>
          <p:cNvSpPr/>
          <p:nvPr/>
        </p:nvSpPr>
        <p:spPr>
          <a:xfrm>
            <a:off x="0" y="776033"/>
            <a:ext cx="2051719" cy="8"/>
          </a:xfrm>
          <a:prstGeom prst="line">
            <a:avLst/>
          </a:prstGeom>
          <a:ln>
            <a:solidFill>
              <a:srgbClr val="5B7509"/>
            </a:solidFill>
          </a:ln>
        </p:spPr>
        <p:txBody>
          <a:bodyPr lIns="45718" tIns="45718" rIns="45718" bIns="45718"/>
          <a:lstStyle/>
          <a:p>
            <a:pPr/>
          </a:p>
        </p:txBody>
      </p:sp>
      <p:sp>
        <p:nvSpPr>
          <p:cNvPr id="5" name="內文層級一…"/>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內文層級一</a:t>
            </a:r>
          </a:p>
          <a:p>
            <a:pPr lvl="1"/>
            <a:r>
              <a:t>內文層級二</a:t>
            </a:r>
          </a:p>
          <a:p>
            <a:pPr lvl="2"/>
            <a:r>
              <a:t>內文層級三</a:t>
            </a:r>
          </a:p>
          <a:p>
            <a:pPr lvl="3"/>
            <a:r>
              <a:t>內文層級四</a:t>
            </a:r>
          </a:p>
          <a:p>
            <a:pPr lvl="4"/>
            <a:r>
              <a:t>內文層級五</a:t>
            </a:r>
          </a:p>
        </p:txBody>
      </p:sp>
      <p:sp>
        <p:nvSpPr>
          <p:cNvPr id="6" name="大標題文字"/>
          <p:cNvSpPr txBox="1"/>
          <p:nvPr>
            <p:ph type="title"/>
          </p:nvPr>
        </p:nvSpPr>
        <p:spPr>
          <a:xfrm>
            <a:off x="1370012" y="1371600"/>
            <a:ext cx="7315201" cy="4651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大標題文字</a:t>
            </a:r>
          </a:p>
        </p:txBody>
      </p:sp>
      <p:sp>
        <p:nvSpPr>
          <p:cNvPr id="7" name="幻燈片編號"/>
          <p:cNvSpPr txBox="1"/>
          <p:nvPr>
            <p:ph type="sldNum" sz="quarter" idx="2"/>
          </p:nvPr>
        </p:nvSpPr>
        <p:spPr>
          <a:xfrm>
            <a:off x="8422824" y="6069232"/>
            <a:ext cx="263979" cy="269237"/>
          </a:xfrm>
          <a:prstGeom prst="rect">
            <a:avLst/>
          </a:prstGeom>
          <a:ln w="12700">
            <a:miter lim="400000"/>
          </a:ln>
        </p:spPr>
        <p:txBody>
          <a:bodyPr wrap="none" lIns="45718" tIns="45718" rIns="45718" bIns="45718" anchor="ctr">
            <a:spAutoFit/>
          </a:bodyPr>
          <a:lstStyle>
            <a:lvl1pPr algn="r">
              <a:defRPr sz="1200">
                <a:solidFill>
                  <a:srgbClr val="808080"/>
                </a:solidFill>
                <a:latin typeface="+mn-lt"/>
                <a:ea typeface="+mn-ea"/>
                <a:cs typeface="+mn-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FFFFFF"/>
          </a:solidFill>
          <a:uFillTx/>
          <a:latin typeface="+mn-lt"/>
          <a:ea typeface="+mn-ea"/>
          <a:cs typeface="+mn-cs"/>
          <a:sym typeface="Calibri"/>
        </a:defRPr>
      </a:lvl9pPr>
    </p:titleStyle>
    <p:bodyStyle>
      <a:lvl1pPr marL="0" marR="0" indent="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FFFFFF"/>
          </a:solidFill>
          <a:uFillTx/>
          <a:latin typeface="+mn-lt"/>
          <a:ea typeface="+mn-ea"/>
          <a:cs typeface="+mn-cs"/>
          <a:sym typeface="Calibri"/>
        </a:defRPr>
      </a:lvl1pPr>
      <a:lvl2pPr marL="0" marR="0" indent="4572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FFFFFF"/>
          </a:solidFill>
          <a:uFillTx/>
          <a:latin typeface="+mn-lt"/>
          <a:ea typeface="+mn-ea"/>
          <a:cs typeface="+mn-cs"/>
          <a:sym typeface="Calibri"/>
        </a:defRPr>
      </a:lvl2pPr>
      <a:lvl3pPr marL="0" marR="0" indent="9144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FFFFFF"/>
          </a:solidFill>
          <a:uFillTx/>
          <a:latin typeface="+mn-lt"/>
          <a:ea typeface="+mn-ea"/>
          <a:cs typeface="+mn-cs"/>
          <a:sym typeface="Calibri"/>
        </a:defRPr>
      </a:lvl3pPr>
      <a:lvl4pPr marL="0" marR="0" indent="13716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FFFFFF"/>
          </a:solidFill>
          <a:uFillTx/>
          <a:latin typeface="+mn-lt"/>
          <a:ea typeface="+mn-ea"/>
          <a:cs typeface="+mn-cs"/>
          <a:sym typeface="Calibri"/>
        </a:defRPr>
      </a:lvl4pPr>
      <a:lvl5pPr marL="0" marR="0" indent="18288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FFFFFF"/>
          </a:solidFill>
          <a:uFillTx/>
          <a:latin typeface="+mn-lt"/>
          <a:ea typeface="+mn-ea"/>
          <a:cs typeface="+mn-cs"/>
          <a:sym typeface="Calibri"/>
        </a:defRPr>
      </a:lvl5pPr>
      <a:lvl6pPr marL="0" marR="0" indent="22860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FFFFFF"/>
          </a:solidFill>
          <a:uFillTx/>
          <a:latin typeface="+mn-lt"/>
          <a:ea typeface="+mn-ea"/>
          <a:cs typeface="+mn-cs"/>
          <a:sym typeface="Calibri"/>
        </a:defRPr>
      </a:lvl6pPr>
      <a:lvl7pPr marL="0" marR="0" indent="27432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FFFFFF"/>
          </a:solidFill>
          <a:uFillTx/>
          <a:latin typeface="+mn-lt"/>
          <a:ea typeface="+mn-ea"/>
          <a:cs typeface="+mn-cs"/>
          <a:sym typeface="Calibri"/>
        </a:defRPr>
      </a:lvl7pPr>
      <a:lvl8pPr marL="0" marR="0" indent="32004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FFFFFF"/>
          </a:solidFill>
          <a:uFillTx/>
          <a:latin typeface="+mn-lt"/>
          <a:ea typeface="+mn-ea"/>
          <a:cs typeface="+mn-cs"/>
          <a:sym typeface="Calibri"/>
        </a:defRPr>
      </a:lvl8pPr>
      <a:lvl9pPr marL="0" marR="0" indent="36576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FFFFFF"/>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 Id="rId8" Type="http://schemas.openxmlformats.org/officeDocument/2006/relationships/image" Target="../media/image6.jpeg"/><Relationship Id="rId9" Type="http://schemas.openxmlformats.org/officeDocument/2006/relationships/image" Target="../media/image7.jpeg"/><Relationship Id="rId10" Type="http://schemas.openxmlformats.org/officeDocument/2006/relationships/image" Target="../media/image8.jpeg"/><Relationship Id="rId11" Type="http://schemas.openxmlformats.org/officeDocument/2006/relationships/image" Target="../media/image9.jpeg"/><Relationship Id="rId12" Type="http://schemas.openxmlformats.org/officeDocument/2006/relationships/image" Target="../media/image10.jpeg"/><Relationship Id="rId13" Type="http://schemas.openxmlformats.org/officeDocument/2006/relationships/image" Target="../media/image11.jpe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jpe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e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jpe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jpe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jpe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 name="文字方塊 41"/>
          <p:cNvSpPr txBox="1"/>
          <p:nvPr/>
        </p:nvSpPr>
        <p:spPr>
          <a:xfrm>
            <a:off x="1344931" y="2494282"/>
            <a:ext cx="6454137"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10000">
                <a:solidFill>
                  <a:srgbClr val="FFFFFF"/>
                </a:solidFill>
                <a:latin typeface="PingFang TC Medium"/>
                <a:ea typeface="PingFang TC Medium"/>
                <a:cs typeface="PingFang TC Medium"/>
                <a:sym typeface="PingFang TC Medium"/>
              </a:defRPr>
            </a:lvl1pPr>
          </a:lstStyle>
          <a:p>
            <a:pPr/>
            <a:r>
              <a:t>戒菸真簡單</a:t>
            </a:r>
          </a:p>
        </p:txBody>
      </p:sp>
      <p:sp>
        <p:nvSpPr>
          <p:cNvPr id="34" name="正方形"/>
          <p:cNvSpPr/>
          <p:nvPr/>
        </p:nvSpPr>
        <p:spPr>
          <a:xfrm>
            <a:off x="7772400" y="5010005"/>
            <a:ext cx="1270000" cy="1270007"/>
          </a:xfrm>
          <a:prstGeom prst="rect">
            <a:avLst/>
          </a:prstGeom>
          <a:solidFill>
            <a:srgbClr val="000000"/>
          </a:solidFill>
          <a:ln w="12700">
            <a:miter lim="400000"/>
          </a:ln>
          <a:effectLst>
            <a:outerShdw sx="100000" sy="100000" kx="0" ky="0" algn="b" rotWithShape="0" blurRad="38100" dist="23000" dir="5400000">
              <a:srgbClr val="000000">
                <a:alpha val="35000"/>
              </a:srgbClr>
            </a:outerShdw>
          </a:effectLst>
        </p:spPr>
        <p:txBody>
          <a:bodyPr lIns="45718" tIns="45718" rIns="45718" bIns="45718" anchor="ctr"/>
          <a:lstStyle/>
          <a:p>
            <a:pPr>
              <a:defRPr>
                <a:latin typeface="+mn-lt"/>
                <a:ea typeface="+mn-ea"/>
                <a:cs typeface="+mn-cs"/>
                <a:sym typeface="Calibri"/>
              </a:defRPr>
            </a:pPr>
          </a:p>
        </p:txBody>
      </p:sp>
      <p:sp>
        <p:nvSpPr>
          <p:cNvPr id="35" name="陳昀靖 梁瑋玲 倪御峰 林祐舜"/>
          <p:cNvSpPr txBox="1"/>
          <p:nvPr/>
        </p:nvSpPr>
        <p:spPr>
          <a:xfrm>
            <a:off x="5599429" y="5722634"/>
            <a:ext cx="3434414" cy="4470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solidFill>
                  <a:srgbClr val="C7C7C7"/>
                </a:solidFill>
                <a:latin typeface="華康超明體(P)"/>
                <a:ea typeface="華康超明體(P)"/>
                <a:cs typeface="華康超明體(P)"/>
                <a:sym typeface="華康超明體(P)"/>
              </a:defRPr>
            </a:lvl1pPr>
          </a:lstStyle>
          <a:p>
            <a:pPr/>
            <a:r>
              <a:t>陳昀靖 梁瑋玲 倪御峰 林祐舜 </a:t>
            </a:r>
          </a:p>
        </p:txBody>
      </p:sp>
      <p:sp>
        <p:nvSpPr>
          <p:cNvPr id="36" name="投影片編號版面配置區 1"/>
          <p:cNvSpPr txBox="1"/>
          <p:nvPr>
            <p:ph type="sldNum" sz="quarter" idx="4294967295"/>
          </p:nvPr>
        </p:nvSpPr>
        <p:spPr>
          <a:xfrm>
            <a:off x="8502738" y="6069229"/>
            <a:ext cx="184057"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85" name="icon3-3.png" descr="icon3-3.png"/>
          <p:cNvPicPr>
            <a:picLocks noChangeAspect="1"/>
          </p:cNvPicPr>
          <p:nvPr/>
        </p:nvPicPr>
        <p:blipFill>
          <a:blip r:embed="rId3">
            <a:extLst/>
          </a:blip>
          <a:stretch>
            <a:fillRect/>
          </a:stretch>
        </p:blipFill>
        <p:spPr>
          <a:xfrm>
            <a:off x="2089309" y="1165181"/>
            <a:ext cx="4965382" cy="4965382"/>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9" name="文字方塊 14"/>
          <p:cNvSpPr txBox="1"/>
          <p:nvPr/>
        </p:nvSpPr>
        <p:spPr>
          <a:xfrm>
            <a:off x="992085" y="2494282"/>
            <a:ext cx="7159830"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10000">
                <a:solidFill>
                  <a:srgbClr val="FFFFFF"/>
                </a:solidFill>
                <a:latin typeface="微軟正黑體"/>
                <a:ea typeface="微軟正黑體"/>
                <a:cs typeface="微軟正黑體"/>
                <a:sym typeface="微軟正黑體"/>
              </a:defRPr>
            </a:lvl1pPr>
          </a:lstStyle>
          <a:p>
            <a:pPr/>
            <a:r>
              <a:t> UI 版面設計</a:t>
            </a:r>
          </a:p>
        </p:txBody>
      </p:sp>
      <p:sp>
        <p:nvSpPr>
          <p:cNvPr id="90" name="投影片編號版面配置區 1"/>
          <p:cNvSpPr txBox="1"/>
          <p:nvPr>
            <p:ph type="sldNum" sz="quarter" idx="4294967295"/>
          </p:nvPr>
        </p:nvSpPr>
        <p:spPr>
          <a:xfrm>
            <a:off x="8422818" y="6069229"/>
            <a:ext cx="263979"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89"/>
                                        </p:tgtEl>
                                        <p:attrNameLst>
                                          <p:attrName>style.visibility</p:attrName>
                                        </p:attrNameLst>
                                      </p:cBhvr>
                                      <p:to>
                                        <p:strVal val="visible"/>
                                      </p:to>
                                    </p:set>
                                    <p:animEffect filter="dissolve" transition="in">
                                      <p:cBhvr>
                                        <p:cTn id="7" dur="500"/>
                                        <p:tgtEl>
                                          <p:spTgt spid="8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89"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4"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95" name="2.JPG" descr="2.JPG"/>
          <p:cNvPicPr>
            <a:picLocks noChangeAspect="1"/>
          </p:cNvPicPr>
          <p:nvPr/>
        </p:nvPicPr>
        <p:blipFill>
          <a:blip r:embed="rId3">
            <a:extLst/>
          </a:blip>
          <a:stretch>
            <a:fillRect/>
          </a:stretch>
        </p:blipFill>
        <p:spPr>
          <a:xfrm>
            <a:off x="5382328" y="1244359"/>
            <a:ext cx="2648590" cy="4706028"/>
          </a:xfrm>
          <a:prstGeom prst="rect">
            <a:avLst/>
          </a:prstGeom>
          <a:ln w="12700">
            <a:miter lim="400000"/>
          </a:ln>
        </p:spPr>
      </p:pic>
      <p:pic>
        <p:nvPicPr>
          <p:cNvPr id="96" name="10.JPG" descr="10.JPG"/>
          <p:cNvPicPr>
            <a:picLocks noChangeAspect="1"/>
          </p:cNvPicPr>
          <p:nvPr/>
        </p:nvPicPr>
        <p:blipFill>
          <a:blip r:embed="rId4">
            <a:extLst/>
          </a:blip>
          <a:stretch>
            <a:fillRect/>
          </a:stretch>
        </p:blipFill>
        <p:spPr>
          <a:xfrm>
            <a:off x="5168120" y="1247911"/>
            <a:ext cx="2648591" cy="4698924"/>
          </a:xfrm>
          <a:prstGeom prst="rect">
            <a:avLst/>
          </a:prstGeom>
          <a:ln w="12700">
            <a:miter lim="400000"/>
          </a:ln>
        </p:spPr>
      </p:pic>
      <p:pic>
        <p:nvPicPr>
          <p:cNvPr id="97" name="8.JPG" descr="8.JPG"/>
          <p:cNvPicPr>
            <a:picLocks noChangeAspect="1"/>
          </p:cNvPicPr>
          <p:nvPr/>
        </p:nvPicPr>
        <p:blipFill>
          <a:blip r:embed="rId5">
            <a:extLst/>
          </a:blip>
          <a:stretch>
            <a:fillRect/>
          </a:stretch>
        </p:blipFill>
        <p:spPr>
          <a:xfrm>
            <a:off x="4937828" y="1241461"/>
            <a:ext cx="2648590" cy="4711824"/>
          </a:xfrm>
          <a:prstGeom prst="rect">
            <a:avLst/>
          </a:prstGeom>
          <a:ln w="12700">
            <a:miter lim="400000"/>
          </a:ln>
        </p:spPr>
      </p:pic>
      <p:pic>
        <p:nvPicPr>
          <p:cNvPr id="98" name="9.JPG" descr="9.JPG"/>
          <p:cNvPicPr>
            <a:picLocks noChangeAspect="1"/>
          </p:cNvPicPr>
          <p:nvPr/>
        </p:nvPicPr>
        <p:blipFill>
          <a:blip r:embed="rId6">
            <a:extLst/>
          </a:blip>
          <a:stretch>
            <a:fillRect/>
          </a:stretch>
        </p:blipFill>
        <p:spPr>
          <a:xfrm>
            <a:off x="4727446" y="1244359"/>
            <a:ext cx="2635607" cy="4706028"/>
          </a:xfrm>
          <a:prstGeom prst="rect">
            <a:avLst/>
          </a:prstGeom>
          <a:ln w="12700">
            <a:miter lim="400000"/>
          </a:ln>
        </p:spPr>
      </p:pic>
      <p:pic>
        <p:nvPicPr>
          <p:cNvPr id="99" name="6.JPG" descr="6.JPG"/>
          <p:cNvPicPr>
            <a:picLocks noChangeAspect="1"/>
          </p:cNvPicPr>
          <p:nvPr/>
        </p:nvPicPr>
        <p:blipFill>
          <a:blip r:embed="rId7">
            <a:extLst/>
          </a:blip>
          <a:stretch>
            <a:fillRect/>
          </a:stretch>
        </p:blipFill>
        <p:spPr>
          <a:xfrm>
            <a:off x="4516523" y="1230486"/>
            <a:ext cx="2648590" cy="4733774"/>
          </a:xfrm>
          <a:prstGeom prst="rect">
            <a:avLst/>
          </a:prstGeom>
          <a:ln w="12700">
            <a:miter lim="400000"/>
          </a:ln>
        </p:spPr>
      </p:pic>
      <p:pic>
        <p:nvPicPr>
          <p:cNvPr id="100" name="7.JPG" descr="7.JPG"/>
          <p:cNvPicPr>
            <a:picLocks noChangeAspect="1"/>
          </p:cNvPicPr>
          <p:nvPr/>
        </p:nvPicPr>
        <p:blipFill>
          <a:blip r:embed="rId8">
            <a:extLst/>
          </a:blip>
          <a:stretch>
            <a:fillRect/>
          </a:stretch>
        </p:blipFill>
        <p:spPr>
          <a:xfrm>
            <a:off x="4298312" y="1242705"/>
            <a:ext cx="2635608" cy="4709336"/>
          </a:xfrm>
          <a:prstGeom prst="rect">
            <a:avLst/>
          </a:prstGeom>
          <a:ln w="12700">
            <a:miter lim="400000"/>
          </a:ln>
        </p:spPr>
      </p:pic>
      <p:pic>
        <p:nvPicPr>
          <p:cNvPr id="101" name="7.JPG" descr="7.JPG"/>
          <p:cNvPicPr>
            <a:picLocks noChangeAspect="1"/>
          </p:cNvPicPr>
          <p:nvPr/>
        </p:nvPicPr>
        <p:blipFill>
          <a:blip r:embed="rId8">
            <a:extLst/>
          </a:blip>
          <a:stretch>
            <a:fillRect/>
          </a:stretch>
        </p:blipFill>
        <p:spPr>
          <a:xfrm>
            <a:off x="4088274" y="1230486"/>
            <a:ext cx="2649283" cy="4733774"/>
          </a:xfrm>
          <a:prstGeom prst="rect">
            <a:avLst/>
          </a:prstGeom>
          <a:ln w="12700">
            <a:miter lim="400000"/>
          </a:ln>
        </p:spPr>
      </p:pic>
      <p:pic>
        <p:nvPicPr>
          <p:cNvPr id="102" name="4.JPG" descr="4.JPG"/>
          <p:cNvPicPr>
            <a:picLocks noChangeAspect="1"/>
          </p:cNvPicPr>
          <p:nvPr/>
        </p:nvPicPr>
        <p:blipFill>
          <a:blip r:embed="rId9">
            <a:extLst/>
          </a:blip>
          <a:stretch>
            <a:fillRect/>
          </a:stretch>
        </p:blipFill>
        <p:spPr>
          <a:xfrm>
            <a:off x="3876936" y="1250126"/>
            <a:ext cx="2635607" cy="4694494"/>
          </a:xfrm>
          <a:prstGeom prst="rect">
            <a:avLst/>
          </a:prstGeom>
          <a:ln w="12700">
            <a:miter lim="400000"/>
          </a:ln>
        </p:spPr>
      </p:pic>
      <p:pic>
        <p:nvPicPr>
          <p:cNvPr id="103" name="1.JPG" descr="1.JPG"/>
          <p:cNvPicPr>
            <a:picLocks noChangeAspect="1"/>
          </p:cNvPicPr>
          <p:nvPr/>
        </p:nvPicPr>
        <p:blipFill>
          <a:blip r:embed="rId10">
            <a:extLst/>
          </a:blip>
          <a:stretch>
            <a:fillRect/>
          </a:stretch>
        </p:blipFill>
        <p:spPr>
          <a:xfrm>
            <a:off x="3646132" y="1253648"/>
            <a:ext cx="2635607" cy="4687450"/>
          </a:xfrm>
          <a:prstGeom prst="rect">
            <a:avLst/>
          </a:prstGeom>
          <a:ln w="12700">
            <a:miter lim="400000"/>
          </a:ln>
        </p:spPr>
      </p:pic>
      <p:pic>
        <p:nvPicPr>
          <p:cNvPr id="104" name="3.JPG" descr="3.JPG"/>
          <p:cNvPicPr>
            <a:picLocks noChangeAspect="1"/>
          </p:cNvPicPr>
          <p:nvPr/>
        </p:nvPicPr>
        <p:blipFill>
          <a:blip r:embed="rId11">
            <a:extLst/>
          </a:blip>
          <a:stretch>
            <a:fillRect/>
          </a:stretch>
        </p:blipFill>
        <p:spPr>
          <a:xfrm>
            <a:off x="3457396" y="1247868"/>
            <a:ext cx="2635607" cy="4699010"/>
          </a:xfrm>
          <a:prstGeom prst="rect">
            <a:avLst/>
          </a:prstGeom>
          <a:ln w="12700">
            <a:miter lim="400000"/>
          </a:ln>
        </p:spPr>
      </p:pic>
      <p:pic>
        <p:nvPicPr>
          <p:cNvPr id="105" name="2.JPG" descr="2.JPG"/>
          <p:cNvPicPr>
            <a:picLocks noChangeAspect="1"/>
          </p:cNvPicPr>
          <p:nvPr/>
        </p:nvPicPr>
        <p:blipFill>
          <a:blip r:embed="rId3">
            <a:extLst/>
          </a:blip>
          <a:srcRect l="0" t="0" r="5300" b="0"/>
          <a:stretch>
            <a:fillRect/>
          </a:stretch>
        </p:blipFill>
        <p:spPr>
          <a:xfrm>
            <a:off x="3254196" y="1255893"/>
            <a:ext cx="2495907" cy="4682960"/>
          </a:xfrm>
          <a:prstGeom prst="rect">
            <a:avLst/>
          </a:prstGeom>
          <a:ln w="12700">
            <a:miter lim="400000"/>
          </a:ln>
        </p:spPr>
      </p:pic>
      <p:pic>
        <p:nvPicPr>
          <p:cNvPr id="106" name="11.JPG" descr="11.JPG"/>
          <p:cNvPicPr>
            <a:picLocks noChangeAspect="1"/>
          </p:cNvPicPr>
          <p:nvPr/>
        </p:nvPicPr>
        <p:blipFill>
          <a:blip r:embed="rId12">
            <a:extLst/>
          </a:blip>
          <a:stretch>
            <a:fillRect/>
          </a:stretch>
        </p:blipFill>
        <p:spPr>
          <a:xfrm>
            <a:off x="2079456" y="860299"/>
            <a:ext cx="3025265" cy="5405583"/>
          </a:xfrm>
          <a:prstGeom prst="rect">
            <a:avLst/>
          </a:prstGeom>
          <a:ln w="12700">
            <a:miter lim="400000"/>
          </a:ln>
        </p:spPr>
      </p:pic>
      <p:pic>
        <p:nvPicPr>
          <p:cNvPr id="107" name="5.JPG" descr="5.JPG"/>
          <p:cNvPicPr>
            <a:picLocks noChangeAspect="1"/>
          </p:cNvPicPr>
          <p:nvPr/>
        </p:nvPicPr>
        <p:blipFill>
          <a:blip r:embed="rId13">
            <a:extLst/>
          </a:blip>
          <a:stretch>
            <a:fillRect/>
          </a:stretch>
        </p:blipFill>
        <p:spPr>
          <a:xfrm>
            <a:off x="5085563" y="860227"/>
            <a:ext cx="3042305" cy="540558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95"/>
                                        </p:tgtEl>
                                        <p:attrNameLst>
                                          <p:attrName>style.visibility</p:attrName>
                                        </p:attrNameLst>
                                      </p:cBhvr>
                                      <p:to>
                                        <p:strVal val="visible"/>
                                      </p:to>
                                    </p:set>
                                    <p:anim calcmode="lin" valueType="num">
                                      <p:cBhvr>
                                        <p:cTn id="7" dur="200" fill="hold"/>
                                        <p:tgtEl>
                                          <p:spTgt spid="95"/>
                                        </p:tgtEl>
                                        <p:attrNameLst>
                                          <p:attrName>ppt_x</p:attrName>
                                        </p:attrNameLst>
                                      </p:cBhvr>
                                      <p:tavLst>
                                        <p:tav tm="0">
                                          <p:val>
                                            <p:strVal val="0-#ppt_w/2"/>
                                          </p:val>
                                        </p:tav>
                                        <p:tav tm="100000">
                                          <p:val>
                                            <p:strVal val="#ppt_x"/>
                                          </p:val>
                                        </p:tav>
                                      </p:tavLst>
                                    </p:anim>
                                    <p:anim calcmode="lin" valueType="num">
                                      <p:cBhvr>
                                        <p:cTn id="8" dur="200" fill="hold"/>
                                        <p:tgtEl>
                                          <p:spTgt spid="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Class="entr" nodeType="clickEffect" presetSubtype="8" presetID="2" grpId="2" fill="hold">
                                  <p:stCondLst>
                                    <p:cond delay="0"/>
                                  </p:stCondLst>
                                  <p:iterate type="el" backwards="0">
                                    <p:tmAbs val="0"/>
                                  </p:iterate>
                                  <p:childTnLst>
                                    <p:set>
                                      <p:cBhvr>
                                        <p:cTn id="12" fill="hold"/>
                                        <p:tgtEl>
                                          <p:spTgt spid="96"/>
                                        </p:tgtEl>
                                        <p:attrNameLst>
                                          <p:attrName>style.visibility</p:attrName>
                                        </p:attrNameLst>
                                      </p:cBhvr>
                                      <p:to>
                                        <p:strVal val="visible"/>
                                      </p:to>
                                    </p:set>
                                    <p:anim calcmode="lin" valueType="num">
                                      <p:cBhvr>
                                        <p:cTn id="13" dur="100" fill="hold"/>
                                        <p:tgtEl>
                                          <p:spTgt spid="96"/>
                                        </p:tgtEl>
                                        <p:attrNameLst>
                                          <p:attrName>ppt_x</p:attrName>
                                        </p:attrNameLst>
                                      </p:cBhvr>
                                      <p:tavLst>
                                        <p:tav tm="0">
                                          <p:val>
                                            <p:strVal val="0-#ppt_w/2"/>
                                          </p:val>
                                        </p:tav>
                                        <p:tav tm="100000">
                                          <p:val>
                                            <p:strVal val="#ppt_x"/>
                                          </p:val>
                                        </p:tav>
                                      </p:tavLst>
                                    </p:anim>
                                    <p:anim calcmode="lin" valueType="num">
                                      <p:cBhvr>
                                        <p:cTn id="14" dur="100" fill="hold"/>
                                        <p:tgtEl>
                                          <p:spTgt spid="9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8" presetID="2" grpId="3" fill="hold">
                                  <p:stCondLst>
                                    <p:cond delay="0"/>
                                  </p:stCondLst>
                                  <p:iterate type="el" backwards="0">
                                    <p:tmAbs val="0"/>
                                  </p:iterate>
                                  <p:childTnLst>
                                    <p:set>
                                      <p:cBhvr>
                                        <p:cTn id="18" fill="hold"/>
                                        <p:tgtEl>
                                          <p:spTgt spid="97"/>
                                        </p:tgtEl>
                                        <p:attrNameLst>
                                          <p:attrName>style.visibility</p:attrName>
                                        </p:attrNameLst>
                                      </p:cBhvr>
                                      <p:to>
                                        <p:strVal val="visible"/>
                                      </p:to>
                                    </p:set>
                                    <p:anim calcmode="lin" valueType="num">
                                      <p:cBhvr>
                                        <p:cTn id="19" dur="100" fill="hold"/>
                                        <p:tgtEl>
                                          <p:spTgt spid="97"/>
                                        </p:tgtEl>
                                        <p:attrNameLst>
                                          <p:attrName>ppt_x</p:attrName>
                                        </p:attrNameLst>
                                      </p:cBhvr>
                                      <p:tavLst>
                                        <p:tav tm="0">
                                          <p:val>
                                            <p:strVal val="0-#ppt_w/2"/>
                                          </p:val>
                                        </p:tav>
                                        <p:tav tm="100000">
                                          <p:val>
                                            <p:strVal val="#ppt_x"/>
                                          </p:val>
                                        </p:tav>
                                      </p:tavLst>
                                    </p:anim>
                                    <p:anim calcmode="lin" valueType="num">
                                      <p:cBhvr>
                                        <p:cTn id="20" dur="100" fill="hold"/>
                                        <p:tgtEl>
                                          <p:spTgt spid="97"/>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8" presetID="2" grpId="4" fill="hold">
                                  <p:stCondLst>
                                    <p:cond delay="0"/>
                                  </p:stCondLst>
                                  <p:iterate type="el" backwards="0">
                                    <p:tmAbs val="0"/>
                                  </p:iterate>
                                  <p:childTnLst>
                                    <p:set>
                                      <p:cBhvr>
                                        <p:cTn id="24" fill="hold"/>
                                        <p:tgtEl>
                                          <p:spTgt spid="98"/>
                                        </p:tgtEl>
                                        <p:attrNameLst>
                                          <p:attrName>style.visibility</p:attrName>
                                        </p:attrNameLst>
                                      </p:cBhvr>
                                      <p:to>
                                        <p:strVal val="visible"/>
                                      </p:to>
                                    </p:set>
                                    <p:anim calcmode="lin" valueType="num">
                                      <p:cBhvr>
                                        <p:cTn id="25" dur="100" fill="hold"/>
                                        <p:tgtEl>
                                          <p:spTgt spid="98"/>
                                        </p:tgtEl>
                                        <p:attrNameLst>
                                          <p:attrName>ppt_x</p:attrName>
                                        </p:attrNameLst>
                                      </p:cBhvr>
                                      <p:tavLst>
                                        <p:tav tm="0">
                                          <p:val>
                                            <p:strVal val="0-#ppt_w/2"/>
                                          </p:val>
                                        </p:tav>
                                        <p:tav tm="100000">
                                          <p:val>
                                            <p:strVal val="#ppt_x"/>
                                          </p:val>
                                        </p:tav>
                                      </p:tavLst>
                                    </p:anim>
                                    <p:anim calcmode="lin" valueType="num">
                                      <p:cBhvr>
                                        <p:cTn id="26" dur="1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8" presetID="2" grpId="5" fill="hold">
                                  <p:stCondLst>
                                    <p:cond delay="0"/>
                                  </p:stCondLst>
                                  <p:iterate type="el" backwards="0">
                                    <p:tmAbs val="0"/>
                                  </p:iterate>
                                  <p:childTnLst>
                                    <p:set>
                                      <p:cBhvr>
                                        <p:cTn id="30" fill="hold"/>
                                        <p:tgtEl>
                                          <p:spTgt spid="99"/>
                                        </p:tgtEl>
                                        <p:attrNameLst>
                                          <p:attrName>style.visibility</p:attrName>
                                        </p:attrNameLst>
                                      </p:cBhvr>
                                      <p:to>
                                        <p:strVal val="visible"/>
                                      </p:to>
                                    </p:set>
                                    <p:anim calcmode="lin" valueType="num">
                                      <p:cBhvr>
                                        <p:cTn id="31" dur="100" fill="hold"/>
                                        <p:tgtEl>
                                          <p:spTgt spid="99"/>
                                        </p:tgtEl>
                                        <p:attrNameLst>
                                          <p:attrName>ppt_x</p:attrName>
                                        </p:attrNameLst>
                                      </p:cBhvr>
                                      <p:tavLst>
                                        <p:tav tm="0">
                                          <p:val>
                                            <p:strVal val="0-#ppt_w/2"/>
                                          </p:val>
                                        </p:tav>
                                        <p:tav tm="100000">
                                          <p:val>
                                            <p:strVal val="#ppt_x"/>
                                          </p:val>
                                        </p:tav>
                                      </p:tavLst>
                                    </p:anim>
                                    <p:anim calcmode="lin" valueType="num">
                                      <p:cBhvr>
                                        <p:cTn id="32" dur="1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8" presetID="2" grpId="6" fill="hold">
                                  <p:stCondLst>
                                    <p:cond delay="0"/>
                                  </p:stCondLst>
                                  <p:iterate type="el" backwards="0">
                                    <p:tmAbs val="0"/>
                                  </p:iterate>
                                  <p:childTnLst>
                                    <p:set>
                                      <p:cBhvr>
                                        <p:cTn id="36" fill="hold"/>
                                        <p:tgtEl>
                                          <p:spTgt spid="100"/>
                                        </p:tgtEl>
                                        <p:attrNameLst>
                                          <p:attrName>style.visibility</p:attrName>
                                        </p:attrNameLst>
                                      </p:cBhvr>
                                      <p:to>
                                        <p:strVal val="visible"/>
                                      </p:to>
                                    </p:set>
                                    <p:anim calcmode="lin" valueType="num">
                                      <p:cBhvr>
                                        <p:cTn id="37" dur="100" fill="hold"/>
                                        <p:tgtEl>
                                          <p:spTgt spid="100"/>
                                        </p:tgtEl>
                                        <p:attrNameLst>
                                          <p:attrName>ppt_x</p:attrName>
                                        </p:attrNameLst>
                                      </p:cBhvr>
                                      <p:tavLst>
                                        <p:tav tm="0">
                                          <p:val>
                                            <p:strVal val="0-#ppt_w/2"/>
                                          </p:val>
                                        </p:tav>
                                        <p:tav tm="100000">
                                          <p:val>
                                            <p:strVal val="#ppt_x"/>
                                          </p:val>
                                        </p:tav>
                                      </p:tavLst>
                                    </p:anim>
                                    <p:anim calcmode="lin" valueType="num">
                                      <p:cBhvr>
                                        <p:cTn id="38" dur="100" fill="hold"/>
                                        <p:tgtEl>
                                          <p:spTgt spid="100"/>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8" presetID="2" grpId="7" fill="hold">
                                  <p:stCondLst>
                                    <p:cond delay="0"/>
                                  </p:stCondLst>
                                  <p:iterate type="el" backwards="0">
                                    <p:tmAbs val="0"/>
                                  </p:iterate>
                                  <p:childTnLst>
                                    <p:set>
                                      <p:cBhvr>
                                        <p:cTn id="42" fill="hold"/>
                                        <p:tgtEl>
                                          <p:spTgt spid="101"/>
                                        </p:tgtEl>
                                        <p:attrNameLst>
                                          <p:attrName>style.visibility</p:attrName>
                                        </p:attrNameLst>
                                      </p:cBhvr>
                                      <p:to>
                                        <p:strVal val="visible"/>
                                      </p:to>
                                    </p:set>
                                    <p:anim calcmode="lin" valueType="num">
                                      <p:cBhvr>
                                        <p:cTn id="43" dur="100" fill="hold"/>
                                        <p:tgtEl>
                                          <p:spTgt spid="101"/>
                                        </p:tgtEl>
                                        <p:attrNameLst>
                                          <p:attrName>ppt_x</p:attrName>
                                        </p:attrNameLst>
                                      </p:cBhvr>
                                      <p:tavLst>
                                        <p:tav tm="0">
                                          <p:val>
                                            <p:strVal val="0-#ppt_w/2"/>
                                          </p:val>
                                        </p:tav>
                                        <p:tav tm="100000">
                                          <p:val>
                                            <p:strVal val="#ppt_x"/>
                                          </p:val>
                                        </p:tav>
                                      </p:tavLst>
                                    </p:anim>
                                    <p:anim calcmode="lin" valueType="num">
                                      <p:cBhvr>
                                        <p:cTn id="44" dur="100" fill="hold"/>
                                        <p:tgtEl>
                                          <p:spTgt spid="101"/>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8" presetID="2" grpId="8" fill="hold">
                                  <p:stCondLst>
                                    <p:cond delay="0"/>
                                  </p:stCondLst>
                                  <p:iterate type="el" backwards="0">
                                    <p:tmAbs val="0"/>
                                  </p:iterate>
                                  <p:childTnLst>
                                    <p:set>
                                      <p:cBhvr>
                                        <p:cTn id="48" fill="hold"/>
                                        <p:tgtEl>
                                          <p:spTgt spid="102"/>
                                        </p:tgtEl>
                                        <p:attrNameLst>
                                          <p:attrName>style.visibility</p:attrName>
                                        </p:attrNameLst>
                                      </p:cBhvr>
                                      <p:to>
                                        <p:strVal val="visible"/>
                                      </p:to>
                                    </p:set>
                                    <p:anim calcmode="lin" valueType="num">
                                      <p:cBhvr>
                                        <p:cTn id="49" dur="100" fill="hold"/>
                                        <p:tgtEl>
                                          <p:spTgt spid="102"/>
                                        </p:tgtEl>
                                        <p:attrNameLst>
                                          <p:attrName>ppt_x</p:attrName>
                                        </p:attrNameLst>
                                      </p:cBhvr>
                                      <p:tavLst>
                                        <p:tav tm="0">
                                          <p:val>
                                            <p:strVal val="0-#ppt_w/2"/>
                                          </p:val>
                                        </p:tav>
                                        <p:tav tm="100000">
                                          <p:val>
                                            <p:strVal val="#ppt_x"/>
                                          </p:val>
                                        </p:tav>
                                      </p:tavLst>
                                    </p:anim>
                                    <p:anim calcmode="lin" valueType="num">
                                      <p:cBhvr>
                                        <p:cTn id="50" dur="1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8" presetID="2" grpId="9" fill="hold">
                                  <p:stCondLst>
                                    <p:cond delay="0"/>
                                  </p:stCondLst>
                                  <p:iterate type="el" backwards="0">
                                    <p:tmAbs val="0"/>
                                  </p:iterate>
                                  <p:childTnLst>
                                    <p:set>
                                      <p:cBhvr>
                                        <p:cTn id="54" fill="hold"/>
                                        <p:tgtEl>
                                          <p:spTgt spid="103"/>
                                        </p:tgtEl>
                                        <p:attrNameLst>
                                          <p:attrName>style.visibility</p:attrName>
                                        </p:attrNameLst>
                                      </p:cBhvr>
                                      <p:to>
                                        <p:strVal val="visible"/>
                                      </p:to>
                                    </p:set>
                                    <p:anim calcmode="lin" valueType="num">
                                      <p:cBhvr>
                                        <p:cTn id="55" dur="100" fill="hold"/>
                                        <p:tgtEl>
                                          <p:spTgt spid="103"/>
                                        </p:tgtEl>
                                        <p:attrNameLst>
                                          <p:attrName>ppt_x</p:attrName>
                                        </p:attrNameLst>
                                      </p:cBhvr>
                                      <p:tavLst>
                                        <p:tav tm="0">
                                          <p:val>
                                            <p:strVal val="0-#ppt_w/2"/>
                                          </p:val>
                                        </p:tav>
                                        <p:tav tm="100000">
                                          <p:val>
                                            <p:strVal val="#ppt_x"/>
                                          </p:val>
                                        </p:tav>
                                      </p:tavLst>
                                    </p:anim>
                                    <p:anim calcmode="lin" valueType="num">
                                      <p:cBhvr>
                                        <p:cTn id="56" dur="100" fill="hold"/>
                                        <p:tgtEl>
                                          <p:spTgt spid="10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8" presetID="2" grpId="10" fill="hold">
                                  <p:stCondLst>
                                    <p:cond delay="0"/>
                                  </p:stCondLst>
                                  <p:iterate type="el" backwards="0">
                                    <p:tmAbs val="0"/>
                                  </p:iterate>
                                  <p:childTnLst>
                                    <p:set>
                                      <p:cBhvr>
                                        <p:cTn id="60" fill="hold"/>
                                        <p:tgtEl>
                                          <p:spTgt spid="104"/>
                                        </p:tgtEl>
                                        <p:attrNameLst>
                                          <p:attrName>style.visibility</p:attrName>
                                        </p:attrNameLst>
                                      </p:cBhvr>
                                      <p:to>
                                        <p:strVal val="visible"/>
                                      </p:to>
                                    </p:set>
                                    <p:anim calcmode="lin" valueType="num">
                                      <p:cBhvr>
                                        <p:cTn id="61" dur="100" fill="hold"/>
                                        <p:tgtEl>
                                          <p:spTgt spid="104"/>
                                        </p:tgtEl>
                                        <p:attrNameLst>
                                          <p:attrName>ppt_x</p:attrName>
                                        </p:attrNameLst>
                                      </p:cBhvr>
                                      <p:tavLst>
                                        <p:tav tm="0">
                                          <p:val>
                                            <p:strVal val="0-#ppt_w/2"/>
                                          </p:val>
                                        </p:tav>
                                        <p:tav tm="100000">
                                          <p:val>
                                            <p:strVal val="#ppt_x"/>
                                          </p:val>
                                        </p:tav>
                                      </p:tavLst>
                                    </p:anim>
                                    <p:anim calcmode="lin" valueType="num">
                                      <p:cBhvr>
                                        <p:cTn id="62" dur="100" fill="hold"/>
                                        <p:tgtEl>
                                          <p:spTgt spid="104"/>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Class="entr" nodeType="clickEffect" presetSubtype="8" presetID="2" grpId="11" fill="hold">
                                  <p:stCondLst>
                                    <p:cond delay="0"/>
                                  </p:stCondLst>
                                  <p:iterate type="el" backwards="0">
                                    <p:tmAbs val="0"/>
                                  </p:iterate>
                                  <p:childTnLst>
                                    <p:set>
                                      <p:cBhvr>
                                        <p:cTn id="66" fill="hold"/>
                                        <p:tgtEl>
                                          <p:spTgt spid="105"/>
                                        </p:tgtEl>
                                        <p:attrNameLst>
                                          <p:attrName>style.visibility</p:attrName>
                                        </p:attrNameLst>
                                      </p:cBhvr>
                                      <p:to>
                                        <p:strVal val="visible"/>
                                      </p:to>
                                    </p:set>
                                    <p:anim calcmode="lin" valueType="num">
                                      <p:cBhvr>
                                        <p:cTn id="67" dur="100" fill="hold"/>
                                        <p:tgtEl>
                                          <p:spTgt spid="105"/>
                                        </p:tgtEl>
                                        <p:attrNameLst>
                                          <p:attrName>ppt_x</p:attrName>
                                        </p:attrNameLst>
                                      </p:cBhvr>
                                      <p:tavLst>
                                        <p:tav tm="0">
                                          <p:val>
                                            <p:strVal val="0-#ppt_w/2"/>
                                          </p:val>
                                        </p:tav>
                                        <p:tav tm="100000">
                                          <p:val>
                                            <p:strVal val="#ppt_x"/>
                                          </p:val>
                                        </p:tav>
                                      </p:tavLst>
                                    </p:anim>
                                    <p:anim calcmode="lin" valueType="num">
                                      <p:cBhvr>
                                        <p:cTn id="68" dur="100" fill="hold"/>
                                        <p:tgtEl>
                                          <p:spTgt spid="105"/>
                                        </p:tgtEl>
                                        <p:attrNameLst>
                                          <p:attrName>ppt_y</p:attrName>
                                        </p:attrNameLst>
                                      </p:cBhvr>
                                      <p:tavLst>
                                        <p:tav tm="0">
                                          <p:val>
                                            <p:strVal val="#ppt_y"/>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Class="entr" nodeType="clickEffect" presetSubtype="8" presetID="2" grpId="12" fill="hold">
                                  <p:stCondLst>
                                    <p:cond delay="0"/>
                                  </p:stCondLst>
                                  <p:iterate type="el" backwards="0">
                                    <p:tmAbs val="0"/>
                                  </p:iterate>
                                  <p:childTnLst>
                                    <p:set>
                                      <p:cBhvr>
                                        <p:cTn id="72" fill="hold"/>
                                        <p:tgtEl>
                                          <p:spTgt spid="106"/>
                                        </p:tgtEl>
                                        <p:attrNameLst>
                                          <p:attrName>style.visibility</p:attrName>
                                        </p:attrNameLst>
                                      </p:cBhvr>
                                      <p:to>
                                        <p:strVal val="visible"/>
                                      </p:to>
                                    </p:set>
                                    <p:anim calcmode="lin" valueType="num">
                                      <p:cBhvr>
                                        <p:cTn id="73" dur="300" fill="hold"/>
                                        <p:tgtEl>
                                          <p:spTgt spid="106"/>
                                        </p:tgtEl>
                                        <p:attrNameLst>
                                          <p:attrName>ppt_x</p:attrName>
                                        </p:attrNameLst>
                                      </p:cBhvr>
                                      <p:tavLst>
                                        <p:tav tm="0">
                                          <p:val>
                                            <p:strVal val="0-#ppt_w/2"/>
                                          </p:val>
                                        </p:tav>
                                        <p:tav tm="100000">
                                          <p:val>
                                            <p:strVal val="#ppt_x"/>
                                          </p:val>
                                        </p:tav>
                                      </p:tavLst>
                                    </p:anim>
                                    <p:anim calcmode="lin" valueType="num">
                                      <p:cBhvr>
                                        <p:cTn id="74" dur="300" fill="hold"/>
                                        <p:tgtEl>
                                          <p:spTgt spid="106"/>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Class="entr" nodeType="clickEffect" presetSubtype="2" presetID="15" grpId="13" fill="hold">
                                  <p:stCondLst>
                                    <p:cond delay="0"/>
                                  </p:stCondLst>
                                  <p:iterate type="el" backwards="0">
                                    <p:tmAbs val="0"/>
                                  </p:iterate>
                                  <p:childTnLst>
                                    <p:set>
                                      <p:cBhvr>
                                        <p:cTn id="78" fill="hold"/>
                                        <p:tgtEl>
                                          <p:spTgt spid="107"/>
                                        </p:tgtEl>
                                        <p:attrNameLst>
                                          <p:attrName>style.visibility</p:attrName>
                                        </p:attrNameLst>
                                      </p:cBhvr>
                                      <p:to>
                                        <p:strVal val="visible"/>
                                      </p:to>
                                    </p:set>
                                    <p:anim calcmode="lin" valueType="num">
                                      <p:cBhvr>
                                        <p:cTn id="79" dur="300" fill="hold"/>
                                        <p:tgtEl>
                                          <p:spTgt spid="107"/>
                                        </p:tgtEl>
                                        <p:attrNameLst>
                                          <p:attrName>ppt_w</p:attrName>
                                        </p:attrNameLst>
                                      </p:cBhvr>
                                      <p:tavLst>
                                        <p:tav tm="0">
                                          <p:val>
                                            <p:fltVal val="0"/>
                                          </p:val>
                                        </p:tav>
                                        <p:tav tm="100000">
                                          <p:val>
                                            <p:strVal val="#ppt_w"/>
                                          </p:val>
                                        </p:tav>
                                      </p:tavLst>
                                    </p:anim>
                                    <p:anim calcmode="lin" valueType="num">
                                      <p:cBhvr>
                                        <p:cTn id="80" dur="300" fill="hold"/>
                                        <p:tgtEl>
                                          <p:spTgt spid="107"/>
                                        </p:tgtEl>
                                        <p:attrNameLst>
                                          <p:attrName>ppt_h</p:attrName>
                                        </p:attrNameLst>
                                      </p:cBhvr>
                                      <p:tavLst>
                                        <p:tav tm="0">
                                          <p:val>
                                            <p:fltVal val="0"/>
                                          </p:val>
                                        </p:tav>
                                        <p:tav tm="100000">
                                          <p:val>
                                            <p:strVal val="#ppt_h"/>
                                          </p:val>
                                        </p:tav>
                                      </p:tavLst>
                                    </p:anim>
                                    <p:anim calcmode="lin" valueType="num">
                                      <p:cBhvr>
                                        <p:cTn id="81" dur="300" fill="hold"/>
                                        <p:tgtEl>
                                          <p:spTgt spid="107"/>
                                        </p:tgtEl>
                                        <p:attrNameLst>
                                          <p:attrName>ppt_x</p:attrName>
                                        </p:attrNameLst>
                                      </p:cBhvr>
                                      <p:tavLst>
                                        <p:tav tm="0" fmla="#ppt_x+(cos(-2*pi*(1-$))*-#ppt_x-sin(-2*pi*(1-$))*(1-#ppt_y))*(1-$)">
                                          <p:val>
                                            <p:fltVal val="0"/>
                                          </p:val>
                                        </p:tav>
                                        <p:tav tm="100000">
                                          <p:val>
                                            <p:fltVal val="1"/>
                                          </p:val>
                                        </p:tav>
                                      </p:tavLst>
                                    </p:anim>
                                    <p:anim calcmode="lin" valueType="num">
                                      <p:cBhvr>
                                        <p:cTn id="82" dur="300" fill="hold"/>
                                        <p:tgtEl>
                                          <p:spTgt spid="10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01" grpId="7"/>
      <p:bldP build="whole" bldLvl="1" animBg="1" rev="0" advAuto="0" spid="106" grpId="12"/>
      <p:bldP build="whole" bldLvl="1" animBg="1" rev="0" advAuto="0" spid="95" grpId="1"/>
      <p:bldP build="whole" bldLvl="1" animBg="1" rev="0" advAuto="0" spid="102" grpId="8"/>
      <p:bldP build="whole" bldLvl="1" animBg="1" rev="0" advAuto="0" spid="105" grpId="11"/>
      <p:bldP build="whole" bldLvl="1" animBg="1" rev="0" advAuto="0" spid="103" grpId="9"/>
      <p:bldP build="whole" bldLvl="1" animBg="1" rev="0" advAuto="0" spid="96" grpId="2"/>
      <p:bldP build="whole" bldLvl="1" animBg="1" rev="0" advAuto="0" spid="97" grpId="3"/>
      <p:bldP build="whole" bldLvl="1" animBg="1" rev="0" advAuto="0" spid="107" grpId="13"/>
      <p:bldP build="whole" bldLvl="1" animBg="1" rev="0" advAuto="0" spid="99" grpId="5"/>
      <p:bldP build="whole" bldLvl="1" animBg="1" rev="0" advAuto="0" spid="100" grpId="6"/>
      <p:bldP build="whole" bldLvl="1" animBg="1" rev="0" advAuto="0" spid="104" grpId="10"/>
      <p:bldP build="whole" bldLvl="1" animBg="1" rev="0" advAuto="0" spid="98" grpId="4"/>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文字方塊 14"/>
          <p:cNvSpPr txBox="1"/>
          <p:nvPr/>
        </p:nvSpPr>
        <p:spPr>
          <a:xfrm>
            <a:off x="1979931" y="2494282"/>
            <a:ext cx="5184137"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10000">
                <a:solidFill>
                  <a:srgbClr val="FFFFFF"/>
                </a:solidFill>
                <a:latin typeface="微軟正黑體"/>
                <a:ea typeface="微軟正黑體"/>
                <a:cs typeface="微軟正黑體"/>
                <a:sym typeface="微軟正黑體"/>
              </a:defRPr>
            </a:lvl1pPr>
          </a:lstStyle>
          <a:p>
            <a:pPr/>
            <a:r>
              <a:t>流程設計</a:t>
            </a:r>
          </a:p>
        </p:txBody>
      </p:sp>
      <p:sp>
        <p:nvSpPr>
          <p:cNvPr id="112" name="投影片編號版面配置區 1"/>
          <p:cNvSpPr txBox="1"/>
          <p:nvPr>
            <p:ph type="sldNum" sz="quarter" idx="4294967295"/>
          </p:nvPr>
        </p:nvSpPr>
        <p:spPr>
          <a:xfrm>
            <a:off x="8422818" y="6069229"/>
            <a:ext cx="263979"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11"/>
                                        </p:tgtEl>
                                        <p:attrNameLst>
                                          <p:attrName>style.visibility</p:attrName>
                                        </p:attrNameLst>
                                      </p:cBhvr>
                                      <p:to>
                                        <p:strVal val="visible"/>
                                      </p:to>
                                    </p:set>
                                    <p:animEffect filter="dissolve" transition="in">
                                      <p:cBhvr>
                                        <p:cTn id="7" dur="500"/>
                                        <p:tgtEl>
                                          <p:spTgt spid="1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1"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17" name="user.png" descr="user.png"/>
          <p:cNvPicPr>
            <a:picLocks noChangeAspect="1"/>
          </p:cNvPicPr>
          <p:nvPr/>
        </p:nvPicPr>
        <p:blipFill>
          <a:blip r:embed="rId2">
            <a:extLst/>
          </a:blip>
          <a:stretch>
            <a:fillRect/>
          </a:stretch>
        </p:blipFill>
        <p:spPr>
          <a:xfrm>
            <a:off x="2632996" y="591126"/>
            <a:ext cx="5966240" cy="5675748"/>
          </a:xfrm>
          <a:prstGeom prst="rect">
            <a:avLst/>
          </a:prstGeom>
          <a:ln w="12700">
            <a:miter lim="400000"/>
          </a:ln>
        </p:spPr>
      </p:pic>
      <p:sp>
        <p:nvSpPr>
          <p:cNvPr id="118" name="User"/>
          <p:cNvSpPr txBox="1"/>
          <p:nvPr/>
        </p:nvSpPr>
        <p:spPr>
          <a:xfrm>
            <a:off x="656381" y="3079499"/>
            <a:ext cx="1242565" cy="69900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User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0"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21" name="manager.png" descr="manager.png"/>
          <p:cNvPicPr>
            <a:picLocks noChangeAspect="1"/>
          </p:cNvPicPr>
          <p:nvPr/>
        </p:nvPicPr>
        <p:blipFill>
          <a:blip r:embed="rId2">
            <a:extLst/>
          </a:blip>
          <a:stretch>
            <a:fillRect/>
          </a:stretch>
        </p:blipFill>
        <p:spPr>
          <a:xfrm>
            <a:off x="2648037" y="605435"/>
            <a:ext cx="5936157" cy="5647130"/>
          </a:xfrm>
          <a:prstGeom prst="rect">
            <a:avLst/>
          </a:prstGeom>
          <a:ln w="12700">
            <a:miter lim="400000"/>
          </a:ln>
        </p:spPr>
      </p:pic>
      <p:sp>
        <p:nvSpPr>
          <p:cNvPr id="122" name="Manager"/>
          <p:cNvSpPr txBox="1"/>
          <p:nvPr/>
        </p:nvSpPr>
        <p:spPr>
          <a:xfrm>
            <a:off x="153207" y="3079499"/>
            <a:ext cx="2248913" cy="69900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Manager</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文字方塊 14"/>
          <p:cNvSpPr txBox="1"/>
          <p:nvPr/>
        </p:nvSpPr>
        <p:spPr>
          <a:xfrm>
            <a:off x="1168508" y="2494282"/>
            <a:ext cx="6806984"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10000">
                <a:solidFill>
                  <a:srgbClr val="FFFFFF"/>
                </a:solidFill>
                <a:latin typeface="微軟正黑體"/>
                <a:ea typeface="微軟正黑體"/>
                <a:cs typeface="微軟正黑體"/>
                <a:sym typeface="微軟正黑體"/>
              </a:defRPr>
            </a:lvl1pPr>
          </a:lstStyle>
          <a:p>
            <a:pPr/>
            <a:r>
              <a:t> 資料庫設計</a:t>
            </a:r>
          </a:p>
        </p:txBody>
      </p:sp>
      <p:sp>
        <p:nvSpPr>
          <p:cNvPr id="125" name="投影片編號版面配置區 1"/>
          <p:cNvSpPr txBox="1"/>
          <p:nvPr>
            <p:ph type="sldNum" sz="quarter" idx="4294967295"/>
          </p:nvPr>
        </p:nvSpPr>
        <p:spPr>
          <a:xfrm>
            <a:off x="8422818" y="6069229"/>
            <a:ext cx="263979"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24"/>
                                        </p:tgtEl>
                                        <p:attrNameLst>
                                          <p:attrName>style.visibility</p:attrName>
                                        </p:attrNameLst>
                                      </p:cBhvr>
                                      <p:to>
                                        <p:strVal val="visible"/>
                                      </p:to>
                                    </p:set>
                                    <p:animEffect filter="dissolve" transition="in">
                                      <p:cBhvr>
                                        <p:cTn id="7" dur="500"/>
                                        <p:tgtEl>
                                          <p:spTgt spid="1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24"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9" name="資料庫.png" descr="資料庫.png"/>
          <p:cNvPicPr>
            <a:picLocks noChangeAspect="1"/>
          </p:cNvPicPr>
          <p:nvPr/>
        </p:nvPicPr>
        <p:blipFill>
          <a:blip r:embed="rId2">
            <a:extLst/>
          </a:blip>
          <a:stretch>
            <a:fillRect/>
          </a:stretch>
        </p:blipFill>
        <p:spPr>
          <a:xfrm>
            <a:off x="1074776" y="895179"/>
            <a:ext cx="6994448" cy="5067642"/>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文字方塊 14"/>
          <p:cNvSpPr txBox="1"/>
          <p:nvPr/>
        </p:nvSpPr>
        <p:spPr>
          <a:xfrm>
            <a:off x="1471932" y="2672082"/>
            <a:ext cx="6200137" cy="151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8000">
                <a:solidFill>
                  <a:srgbClr val="FFFFFF"/>
                </a:solidFill>
                <a:latin typeface="微軟正黑體"/>
                <a:ea typeface="微軟正黑體"/>
                <a:cs typeface="微軟正黑體"/>
                <a:sym typeface="微軟正黑體"/>
              </a:defRPr>
            </a:lvl1pPr>
          </a:lstStyle>
          <a:p>
            <a:pPr/>
            <a:r>
              <a:t>頁面功能簡介</a:t>
            </a:r>
          </a:p>
        </p:txBody>
      </p:sp>
      <p:sp>
        <p:nvSpPr>
          <p:cNvPr id="132" name="投影片編號版面配置區 1"/>
          <p:cNvSpPr txBox="1"/>
          <p:nvPr>
            <p:ph type="sldNum" sz="quarter" idx="4294967295"/>
          </p:nvPr>
        </p:nvSpPr>
        <p:spPr>
          <a:xfrm>
            <a:off x="8422818" y="6069229"/>
            <a:ext cx="263979"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131"/>
                                        </p:tgtEl>
                                        <p:attrNameLst>
                                          <p:attrName>style.visibility</p:attrName>
                                        </p:attrNameLst>
                                      </p:cBhvr>
                                      <p:to>
                                        <p:strVal val="visible"/>
                                      </p:to>
                                    </p:set>
                                    <p:animEffect filter="dissolve" transition="in">
                                      <p:cBhvr>
                                        <p:cTn id="7" dur="500"/>
                                        <p:tgtEl>
                                          <p:spTgt spid="1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31"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4" name="初始畫面"/>
          <p:cNvSpPr txBox="1"/>
          <p:nvPr>
            <p:ph type="body" sz="quarter" idx="1"/>
          </p:nvPr>
        </p:nvSpPr>
        <p:spPr>
          <a:xfrm>
            <a:off x="5666361" y="3448234"/>
            <a:ext cx="2845513" cy="608947"/>
          </a:xfrm>
          <a:prstGeom prst="rect">
            <a:avLst/>
          </a:prstGeom>
        </p:spPr>
        <p:txBody>
          <a:bodyPr/>
          <a:lstStyle>
            <a:lvl1pPr defTabSz="338327">
              <a:spcBef>
                <a:spcPts val="0"/>
              </a:spcBef>
              <a:buFontTx/>
              <a:defRPr b="1" sz="2960">
                <a:solidFill>
                  <a:srgbClr val="91BA0F"/>
                </a:solidFill>
                <a:latin typeface="Helvetica Neue"/>
                <a:ea typeface="Helvetica Neue"/>
                <a:cs typeface="Helvetica Neue"/>
                <a:sym typeface="Helvetica Neue"/>
              </a:defRPr>
            </a:lvl1pPr>
          </a:lstStyle>
          <a:p>
            <a:pPr/>
            <a:r>
              <a:t>初始畫面</a:t>
            </a:r>
          </a:p>
        </p:txBody>
      </p:sp>
      <p:pic>
        <p:nvPicPr>
          <p:cNvPr id="135" name="RKMV-9hK_4AJ6-asEVtZnSkmBx2niRl_x8EVLgGWexd7fZBmo5LpLD4r_FU-OVZw7IE098shXhbY3Q829vELhSP7eKWGuFb5GnvZn-czQSf6d2a3xT8_w4N6TVNMRYDSPkYHZRPQ.jpg" descr="RKMV-9hK_4AJ6-asEVtZnSkmBx2niRl_x8EVLgGWexd7fZBmo5LpLD4r_FU-OVZw7IE098shXhbY3Q829vELhSP7eKWGuFb5GnvZn-czQSf6d2a3xT8_w4N6TVNMRYDSPkYHZRPQ.jpg"/>
          <p:cNvPicPr>
            <a:picLocks noChangeAspect="1"/>
          </p:cNvPicPr>
          <p:nvPr/>
        </p:nvPicPr>
        <p:blipFill>
          <a:blip r:embed="rId2">
            <a:extLst/>
          </a:blip>
          <a:stretch>
            <a:fillRect/>
          </a:stretch>
        </p:blipFill>
        <p:spPr>
          <a:xfrm>
            <a:off x="1682466" y="1064476"/>
            <a:ext cx="2845512" cy="505868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 name="文字方塊 14"/>
          <p:cNvSpPr txBox="1"/>
          <p:nvPr/>
        </p:nvSpPr>
        <p:spPr>
          <a:xfrm>
            <a:off x="709932" y="2494282"/>
            <a:ext cx="7724137"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b="1" sz="10000">
                <a:solidFill>
                  <a:srgbClr val="FFFFFF"/>
                </a:solidFill>
                <a:latin typeface="微軟正黑體"/>
                <a:ea typeface="微軟正黑體"/>
                <a:cs typeface="微軟正黑體"/>
                <a:sym typeface="微軟正黑體"/>
              </a:defRPr>
            </a:lvl1pPr>
          </a:lstStyle>
          <a:p>
            <a:pPr/>
            <a:r>
              <a:t>今日報告架構</a:t>
            </a:r>
          </a:p>
        </p:txBody>
      </p:sp>
      <p:sp>
        <p:nvSpPr>
          <p:cNvPr id="41" name="投影片編號版面配置區 1"/>
          <p:cNvSpPr txBox="1"/>
          <p:nvPr>
            <p:ph type="sldNum" sz="quarter" idx="4294967295"/>
          </p:nvPr>
        </p:nvSpPr>
        <p:spPr>
          <a:xfrm>
            <a:off x="8502738" y="6069229"/>
            <a:ext cx="184057"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0"/>
                                        </p:tgtEl>
                                        <p:attrNameLst>
                                          <p:attrName>style.visibility</p:attrName>
                                        </p:attrNameLst>
                                      </p:cBhvr>
                                      <p:to>
                                        <p:strVal val="visible"/>
                                      </p:to>
                                    </p:set>
                                    <p:animEffect filter="dissolve" transition="in">
                                      <p:cBhvr>
                                        <p:cTn id="7" dur="500"/>
                                        <p:tgtEl>
                                          <p:spTgt spid="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0" grpId="1"/>
    </p:bldLst>
  </p:timing>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7" name="聲明"/>
          <p:cNvSpPr txBox="1"/>
          <p:nvPr>
            <p:ph type="body" sz="quarter" idx="1"/>
          </p:nvPr>
        </p:nvSpPr>
        <p:spPr>
          <a:xfrm>
            <a:off x="1901757" y="3106160"/>
            <a:ext cx="2857026" cy="913716"/>
          </a:xfrm>
          <a:prstGeom prst="rect">
            <a:avLst/>
          </a:prstGeom>
        </p:spPr>
        <p:txBody>
          <a:bodyPr/>
          <a:lstStyle>
            <a:lvl1pPr defTabSz="457200">
              <a:spcBef>
                <a:spcPts val="0"/>
              </a:spcBef>
              <a:buFontTx/>
              <a:defRPr b="1" sz="4000">
                <a:solidFill>
                  <a:srgbClr val="91BA0F"/>
                </a:solidFill>
                <a:latin typeface="Helvetica Neue"/>
                <a:ea typeface="Helvetica Neue"/>
                <a:cs typeface="Helvetica Neue"/>
                <a:sym typeface="Helvetica Neue"/>
              </a:defRPr>
            </a:lvl1pPr>
          </a:lstStyle>
          <a:p>
            <a:pPr/>
            <a:r>
              <a:t>聲明</a:t>
            </a:r>
          </a:p>
        </p:txBody>
      </p:sp>
      <p:pic>
        <p:nvPicPr>
          <p:cNvPr id="138" name="DgsfWc1UMUABmYvFH-TkB-ZuAkIUWDhQErWmVNBvJQT7QXWVv_2M4_z4OGPjLOK-RlSQ26_SsZCzheZDivMwGhcTQhbiQDOzyCkZIoBtzRg48-1Rrnu90chYsMfXwdBYBcVFv-V9.jpg" descr="DgsfWc1UMUABmYvFH-TkB-ZuAkIUWDhQErWmVNBvJQT7QXWVv_2M4_z4OGPjLOK-RlSQ26_SsZCzheZDivMwGhcTQhbiQDOzyCkZIoBtzRg48-1Rrnu90chYsMfXwdBYBcVFv-V9.jpg"/>
          <p:cNvPicPr>
            <a:picLocks noChangeAspect="1"/>
          </p:cNvPicPr>
          <p:nvPr/>
        </p:nvPicPr>
        <p:blipFill>
          <a:blip r:embed="rId2">
            <a:extLst/>
          </a:blip>
          <a:stretch>
            <a:fillRect/>
          </a:stretch>
        </p:blipFill>
        <p:spPr>
          <a:xfrm>
            <a:off x="4673247" y="1023440"/>
            <a:ext cx="2857026" cy="5079157"/>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InsertProfile"/>
          <p:cNvSpPr txBox="1"/>
          <p:nvPr>
            <p:ph type="body" sz="quarter" idx="1"/>
          </p:nvPr>
        </p:nvSpPr>
        <p:spPr>
          <a:xfrm>
            <a:off x="5476672" y="3073257"/>
            <a:ext cx="3292206" cy="711486"/>
          </a:xfrm>
          <a:prstGeom prst="rect">
            <a:avLst/>
          </a:prstGeom>
        </p:spPr>
        <p:txBody>
          <a:bodyPr/>
          <a:lstStyle>
            <a:lvl1pPr defTabSz="457200">
              <a:spcBef>
                <a:spcPts val="0"/>
              </a:spcBef>
              <a:buFontTx/>
              <a:defRPr b="1" sz="4000">
                <a:solidFill>
                  <a:srgbClr val="91BA0F"/>
                </a:solidFill>
                <a:latin typeface="Helvetica Neue"/>
                <a:ea typeface="Helvetica Neue"/>
                <a:cs typeface="Helvetica Neue"/>
                <a:sym typeface="Helvetica Neue"/>
              </a:defRPr>
            </a:lvl1pPr>
          </a:lstStyle>
          <a:p>
            <a:pPr/>
            <a:r>
              <a:t>InsertProfile</a:t>
            </a:r>
          </a:p>
        </p:txBody>
      </p:sp>
      <p:pic>
        <p:nvPicPr>
          <p:cNvPr id="141" name="Pq6BLweh9M-e3WPwBFsiDdX9IZfShCv99iPhx-X7J_IZA6kIIjUhYgH7F17VJlEYmx4VDqQC9ZjswDRoXgg-L7OO2_TJONC_bl9aFyKhK3-jmMXLMHP7BCFhwWOrC-s4ub70wLDL.jpg" descr="Pq6BLweh9M-e3WPwBFsiDdX9IZfShCv99iPhx-X7J_IZA6kIIjUhYgH7F17VJlEYmx4VDqQC9ZjswDRoXgg-L7OO2_TJONC_bl9aFyKhK3-jmMXLMHP7BCFhwWOrC-s4ub70wLDL.jpg"/>
          <p:cNvPicPr>
            <a:picLocks noChangeAspect="1"/>
          </p:cNvPicPr>
          <p:nvPr/>
        </p:nvPicPr>
        <p:blipFill>
          <a:blip r:embed="rId2">
            <a:extLst/>
          </a:blip>
          <a:stretch>
            <a:fillRect/>
          </a:stretch>
        </p:blipFill>
        <p:spPr>
          <a:xfrm>
            <a:off x="1673206" y="985456"/>
            <a:ext cx="2934410" cy="521672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1.這週目標開發功能…"/>
          <p:cNvSpPr txBox="1"/>
          <p:nvPr/>
        </p:nvSpPr>
        <p:spPr>
          <a:xfrm>
            <a:off x="1920000" y="3079499"/>
            <a:ext cx="2051720" cy="6990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Profile</a:t>
            </a:r>
          </a:p>
        </p:txBody>
      </p:sp>
      <p:sp>
        <p:nvSpPr>
          <p:cNvPr id="144"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5" name="screenshot-1516106505935.jpg" descr="screenshot-1516106505935.jpg"/>
          <p:cNvPicPr>
            <a:picLocks noChangeAspect="1"/>
          </p:cNvPicPr>
          <p:nvPr/>
        </p:nvPicPr>
        <p:blipFill>
          <a:blip r:embed="rId2">
            <a:extLst/>
          </a:blip>
          <a:stretch>
            <a:fillRect/>
          </a:stretch>
        </p:blipFill>
        <p:spPr>
          <a:xfrm>
            <a:off x="5081929" y="803019"/>
            <a:ext cx="2954230" cy="5251962"/>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Insert…"/>
          <p:cNvSpPr txBox="1"/>
          <p:nvPr/>
        </p:nvSpPr>
        <p:spPr>
          <a:xfrm>
            <a:off x="5187655" y="2902367"/>
            <a:ext cx="3066793" cy="132130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defTabSz="457200">
              <a:defRPr b="1" sz="4000">
                <a:solidFill>
                  <a:srgbClr val="91BA0F"/>
                </a:solidFill>
                <a:latin typeface="Helvetica Neue"/>
                <a:ea typeface="Helvetica Neue"/>
                <a:cs typeface="Helvetica Neue"/>
                <a:sym typeface="Helvetica Neue"/>
              </a:defRPr>
            </a:pPr>
            <a:r>
              <a:t>Insert</a:t>
            </a:r>
          </a:p>
          <a:p>
            <a:pPr defTabSz="457200">
              <a:defRPr b="1" sz="4000">
                <a:solidFill>
                  <a:srgbClr val="91BA0F"/>
                </a:solidFill>
                <a:latin typeface="Helvetica Neue"/>
                <a:ea typeface="Helvetica Neue"/>
                <a:cs typeface="Helvetica Neue"/>
                <a:sym typeface="Helvetica Neue"/>
              </a:defRPr>
            </a:pPr>
            <a:r>
              <a:t>Assessment</a:t>
            </a:r>
          </a:p>
        </p:txBody>
      </p:sp>
      <p:pic>
        <p:nvPicPr>
          <p:cNvPr id="148" name="vsbPnTWGvsAfpL7Av63441dOFRykWdLuNo-5r0zA4myGIWGzHJ4dx4xAzqjwQ1LX4lUp4jtZkedQV84IjHX9QQaIz9-oXQkUmaHqpuokQWTBtFkMFSE-VaGTCCE1kd_pesh4OlmU.jpg" descr="vsbPnTWGvsAfpL7Av63441dOFRykWdLuNo-5r0zA4myGIWGzHJ4dx4xAzqjwQ1LX4lUp4jtZkedQV84IjHX9QQaIz9-oXQkUmaHqpuokQWTBtFkMFSE-VaGTCCE1kd_pesh4OlmU.jpg"/>
          <p:cNvPicPr>
            <a:picLocks noChangeAspect="1"/>
          </p:cNvPicPr>
          <p:nvPr/>
        </p:nvPicPr>
        <p:blipFill>
          <a:blip r:embed="rId2">
            <a:extLst/>
          </a:blip>
          <a:stretch>
            <a:fillRect/>
          </a:stretch>
        </p:blipFill>
        <p:spPr>
          <a:xfrm>
            <a:off x="1675941" y="1023420"/>
            <a:ext cx="2857049" cy="5079196"/>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提醒重新…"/>
          <p:cNvSpPr txBox="1"/>
          <p:nvPr/>
        </p:nvSpPr>
        <p:spPr>
          <a:xfrm>
            <a:off x="1561286" y="2807057"/>
            <a:ext cx="2277361" cy="151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defTabSz="457200">
              <a:defRPr b="1" sz="4000">
                <a:solidFill>
                  <a:srgbClr val="91BA0F"/>
                </a:solidFill>
                <a:latin typeface="Helvetica Neue"/>
                <a:ea typeface="Helvetica Neue"/>
                <a:cs typeface="Helvetica Neue"/>
                <a:sym typeface="Helvetica Neue"/>
              </a:defRPr>
            </a:pPr>
            <a:r>
              <a:t>提醒重新</a:t>
            </a:r>
          </a:p>
          <a:p>
            <a:pPr algn="ctr" defTabSz="457200">
              <a:defRPr b="1" sz="4000">
                <a:solidFill>
                  <a:srgbClr val="91BA0F"/>
                </a:solidFill>
                <a:latin typeface="Helvetica Neue"/>
                <a:ea typeface="Helvetica Neue"/>
                <a:cs typeface="Helvetica Neue"/>
                <a:sym typeface="Helvetica Neue"/>
              </a:defRPr>
            </a:pPr>
            <a:r>
              <a:t>評估資料</a:t>
            </a:r>
          </a:p>
        </p:txBody>
      </p:sp>
      <p:pic>
        <p:nvPicPr>
          <p:cNvPr id="151" name="WjiaEmBwTuLik9h4LOKjPPfoA8wgDIb-DVEbFJ8rKPUC8wk762abINiFII5J09GZtMQMbw7onTB7DlomjQYiV73yxPkMo4Xw2b1cug0mEs6irCV8alqTo9JRBV5SOb9DlK8uqPMy.jpg" descr="WjiaEmBwTuLik9h4LOKjPPfoA8wgDIb-DVEbFJ8rKPUC8wk762abINiFII5J09GZtMQMbw7onTB7DlomjQYiV73yxPkMo4Xw2b1cug0mEs6irCV8alqTo9JRBV5SOb9DlK8uqPMy.jpg"/>
          <p:cNvPicPr>
            <a:picLocks noChangeAspect="1"/>
          </p:cNvPicPr>
          <p:nvPr/>
        </p:nvPicPr>
        <p:blipFill>
          <a:blip r:embed="rId2">
            <a:extLst/>
          </a:blip>
          <a:stretch>
            <a:fillRect/>
          </a:stretch>
        </p:blipFill>
        <p:spPr>
          <a:xfrm>
            <a:off x="5257099" y="1064602"/>
            <a:ext cx="2811795" cy="4998747"/>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3" name="MclPzMLp4I7oATRBCDj5anwkRVFIJK34qLCN3PBZjqRXZ1RjhdJybP0FvD1mw3xryXhB4wISqp4ptgum_K4X3zIiXlirxU0Kj_aOB1ccWmdBlgJ1T_5ZnxdCFJYdIq1ECCX69rrn.jpg" descr="MclPzMLp4I7oATRBCDj5anwkRVFIJK34qLCN3PBZjqRXZ1RjhdJybP0FvD1mw3xryXhB4wISqp4ptgum_K4X3zIiXlirxU0Kj_aOB1ccWmdBlgJ1T_5ZnxdCFJYdIq1ECCX69rrn.jpg"/>
          <p:cNvPicPr>
            <a:picLocks noChangeAspect="1"/>
          </p:cNvPicPr>
          <p:nvPr/>
        </p:nvPicPr>
        <p:blipFill>
          <a:blip r:embed="rId2">
            <a:extLst/>
          </a:blip>
          <a:stretch>
            <a:fillRect/>
          </a:stretch>
        </p:blipFill>
        <p:spPr>
          <a:xfrm>
            <a:off x="1673423" y="1097474"/>
            <a:ext cx="2808391" cy="4992693"/>
          </a:xfrm>
          <a:prstGeom prst="rect">
            <a:avLst/>
          </a:prstGeom>
          <a:ln w="12700">
            <a:miter lim="400000"/>
          </a:ln>
        </p:spPr>
      </p:pic>
      <p:sp>
        <p:nvSpPr>
          <p:cNvPr id="154" name="出現提醒"/>
          <p:cNvSpPr txBox="1"/>
          <p:nvPr/>
        </p:nvSpPr>
        <p:spPr>
          <a:xfrm>
            <a:off x="5794795" y="3192502"/>
            <a:ext cx="2136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457200">
              <a:defRPr b="1" sz="4000">
                <a:solidFill>
                  <a:srgbClr val="91BA0F"/>
                </a:solidFill>
                <a:latin typeface="Helvetica Neue"/>
                <a:ea typeface="Helvetica Neue"/>
                <a:cs typeface="Helvetica Neue"/>
                <a:sym typeface="Helvetica Neue"/>
              </a:defRPr>
            </a:lvl1pPr>
          </a:lstStyle>
          <a:p>
            <a:pPr/>
            <a:r>
              <a:t>出現提醒</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1.這週目標開發功能…"/>
          <p:cNvSpPr txBox="1"/>
          <p:nvPr/>
        </p:nvSpPr>
        <p:spPr>
          <a:xfrm>
            <a:off x="1172591" y="3079499"/>
            <a:ext cx="2787725" cy="6990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Dashboard</a:t>
            </a:r>
          </a:p>
        </p:txBody>
      </p:sp>
      <p:sp>
        <p:nvSpPr>
          <p:cNvPr id="157"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58" name="screenshot-1516104300897.jpg" descr="screenshot-1516104300897.jpg"/>
          <p:cNvPicPr>
            <a:picLocks noChangeAspect="1"/>
          </p:cNvPicPr>
          <p:nvPr/>
        </p:nvPicPr>
        <p:blipFill>
          <a:blip r:embed="rId2">
            <a:extLst/>
          </a:blip>
          <a:stretch>
            <a:fillRect/>
          </a:stretch>
        </p:blipFill>
        <p:spPr>
          <a:xfrm>
            <a:off x="5218946" y="1126121"/>
            <a:ext cx="2787725" cy="4955954"/>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1.這週目標開發功能…"/>
          <p:cNvSpPr txBox="1"/>
          <p:nvPr/>
        </p:nvSpPr>
        <p:spPr>
          <a:xfrm>
            <a:off x="5753508" y="2933170"/>
            <a:ext cx="2475632" cy="1321301"/>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4000">
                <a:solidFill>
                  <a:srgbClr val="91BA0F"/>
                </a:solidFill>
                <a:latin typeface="Helvetica Neue"/>
                <a:ea typeface="Helvetica Neue"/>
                <a:cs typeface="Helvetica Neue"/>
                <a:sym typeface="Helvetica Neue"/>
              </a:defRPr>
            </a:pPr>
            <a:r>
              <a:t>Drawable</a:t>
            </a:r>
          </a:p>
          <a:p>
            <a:pPr algn="ctr" defTabSz="457200">
              <a:defRPr b="1" sz="4000">
                <a:solidFill>
                  <a:srgbClr val="91BA0F"/>
                </a:solidFill>
                <a:latin typeface="Helvetica Neue"/>
                <a:ea typeface="Helvetica Neue"/>
                <a:cs typeface="Helvetica Neue"/>
                <a:sym typeface="Helvetica Neue"/>
              </a:defRPr>
            </a:pPr>
            <a:r>
              <a:t>User</a:t>
            </a:r>
          </a:p>
        </p:txBody>
      </p:sp>
      <p:sp>
        <p:nvSpPr>
          <p:cNvPr id="161"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2" name="2d9Y7o7DuEYF9FFzjWfNi6k9snzYy74J-aZJ0CLsxn3rAiRdGUcBkSLQiPpqYR2wsQwaNKTfkxMMflc408eWscZg0hMOPC2cDbnxAzZ0OlHEBJdWb9w9SyszStKhd8UMvjuzRBob.jpg" descr="2d9Y7o7DuEYF9FFzjWfNi6k9snzYy74J-aZJ0CLsxn3rAiRdGUcBkSLQiPpqYR2wsQwaNKTfkxMMflc408eWscZg0hMOPC2cDbnxAzZ0OlHEBJdWb9w9SyszStKhd8UMvjuzRBob.jpg"/>
          <p:cNvPicPr>
            <a:picLocks noChangeAspect="1"/>
          </p:cNvPicPr>
          <p:nvPr/>
        </p:nvPicPr>
        <p:blipFill>
          <a:blip r:embed="rId2">
            <a:extLst/>
          </a:blip>
          <a:stretch>
            <a:fillRect/>
          </a:stretch>
        </p:blipFill>
        <p:spPr>
          <a:xfrm>
            <a:off x="1502923" y="1013993"/>
            <a:ext cx="2902307" cy="5159655"/>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1.這週目標開發功能…"/>
          <p:cNvSpPr txBox="1"/>
          <p:nvPr/>
        </p:nvSpPr>
        <p:spPr>
          <a:xfrm>
            <a:off x="1203125" y="2457199"/>
            <a:ext cx="2619109" cy="19436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defTabSz="457200">
              <a:defRPr b="1" sz="4000">
                <a:solidFill>
                  <a:srgbClr val="91BA0F"/>
                </a:solidFill>
                <a:latin typeface="Helvetica Neue"/>
                <a:ea typeface="Helvetica Neue"/>
                <a:cs typeface="Helvetica Neue"/>
                <a:sym typeface="Helvetica Neue"/>
              </a:defRPr>
            </a:pPr>
            <a:r>
              <a:t>Drawable</a:t>
            </a:r>
          </a:p>
          <a:p>
            <a:pPr algn="ctr" defTabSz="457200">
              <a:defRPr b="1" sz="4000">
                <a:solidFill>
                  <a:srgbClr val="91BA0F"/>
                </a:solidFill>
                <a:latin typeface="Helvetica Neue"/>
                <a:ea typeface="Helvetica Neue"/>
                <a:cs typeface="Helvetica Neue"/>
                <a:sym typeface="Helvetica Neue"/>
              </a:defRPr>
            </a:pPr>
            <a:r>
              <a:t>Case Manager</a:t>
            </a:r>
          </a:p>
        </p:txBody>
      </p:sp>
      <p:sp>
        <p:nvSpPr>
          <p:cNvPr id="165"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6" name="screenshot-1516105611724.jpg" descr="screenshot-1516105611724.jpg"/>
          <p:cNvPicPr>
            <a:picLocks noChangeAspect="1"/>
          </p:cNvPicPr>
          <p:nvPr/>
        </p:nvPicPr>
        <p:blipFill>
          <a:blip r:embed="rId2">
            <a:extLst/>
          </a:blip>
          <a:stretch>
            <a:fillRect/>
          </a:stretch>
        </p:blipFill>
        <p:spPr>
          <a:xfrm>
            <a:off x="5077659" y="1087100"/>
            <a:ext cx="2830128" cy="5031338"/>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8" name="Health Stop…"/>
          <p:cNvSpPr txBox="1"/>
          <p:nvPr/>
        </p:nvSpPr>
        <p:spPr>
          <a:xfrm>
            <a:off x="5197506" y="2933170"/>
            <a:ext cx="3622545" cy="1321301"/>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defTabSz="457200">
              <a:defRPr b="1" sz="4000">
                <a:solidFill>
                  <a:srgbClr val="91BA0F"/>
                </a:solidFill>
                <a:latin typeface="Helvetica Neue"/>
                <a:ea typeface="Helvetica Neue"/>
                <a:cs typeface="Helvetica Neue"/>
                <a:sym typeface="Helvetica Neue"/>
              </a:defRPr>
            </a:pPr>
            <a:r>
              <a:t>Health Stop</a:t>
            </a:r>
          </a:p>
          <a:p>
            <a:pPr algn="ctr" defTabSz="457200">
              <a:defRPr b="1" sz="4000">
                <a:solidFill>
                  <a:srgbClr val="91BA0F"/>
                </a:solidFill>
                <a:latin typeface="Helvetica Neue"/>
                <a:ea typeface="Helvetica Neue"/>
                <a:cs typeface="Helvetica Neue"/>
                <a:sym typeface="Helvetica Neue"/>
              </a:defRPr>
            </a:pPr>
            <a:r>
              <a:t>Case Manager</a:t>
            </a:r>
          </a:p>
        </p:txBody>
      </p:sp>
      <p:pic>
        <p:nvPicPr>
          <p:cNvPr id="169" name="zGs_m5XQPN1VOTk3olCn7az_cLDPKG_5Gylj7-0X5W4NoG1nKEPSwf_bM_hTwW2KcwiL2pdHD71IVh7LMwWwzzdkqdDKtdXNasT3oFTSsUxSXr83GqHGx9wlAA4cXkVn2VHby4jR.jpg" descr="zGs_m5XQPN1VOTk3olCn7az_cLDPKG_5Gylj7-0X5W4NoG1nKEPSwf_bM_hTwW2KcwiL2pdHD71IVh7LMwWwzzdkqdDKtdXNasT3oFTSsUxSXr83GqHGx9wlAA4cXkVn2VHby4jR.jpg"/>
          <p:cNvPicPr>
            <a:picLocks noChangeAspect="1"/>
          </p:cNvPicPr>
          <p:nvPr/>
        </p:nvPicPr>
        <p:blipFill>
          <a:blip r:embed="rId2">
            <a:extLst/>
          </a:blip>
          <a:stretch>
            <a:fillRect/>
          </a:stretch>
        </p:blipFill>
        <p:spPr>
          <a:xfrm>
            <a:off x="1633910" y="1007016"/>
            <a:ext cx="2910155" cy="517360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 name="文字方塊 14"/>
          <p:cNvSpPr txBox="1"/>
          <p:nvPr/>
        </p:nvSpPr>
        <p:spPr>
          <a:xfrm>
            <a:off x="2424432" y="2048377"/>
            <a:ext cx="3194809" cy="389154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1" defTabSz="457200">
              <a:defRPr b="1" sz="3000">
                <a:solidFill>
                  <a:srgbClr val="F8FFF7"/>
                </a:solidFill>
                <a:effectLst>
                  <a:outerShdw sx="100000" sy="100000" kx="0" ky="0" algn="b" rotWithShape="0" blurRad="177800" dist="0" dir="0">
                    <a:srgbClr val="000000">
                      <a:alpha val="0"/>
                    </a:srgbClr>
                  </a:outerShdw>
                </a:effectLst>
                <a:latin typeface="Helvetica Neue"/>
                <a:ea typeface="Helvetica Neue"/>
                <a:cs typeface="Helvetica Neue"/>
                <a:sym typeface="Helvetica Neue"/>
              </a:defRPr>
            </a:pPr>
            <a:r>
              <a:t>1.目的與動機</a:t>
            </a:r>
          </a:p>
          <a:p>
            <a:pPr lvl="1" defTabSz="457200">
              <a:defRPr b="1" sz="3000">
                <a:solidFill>
                  <a:srgbClr val="F8FFF7"/>
                </a:solidFill>
                <a:effectLst>
                  <a:outerShdw sx="100000" sy="100000" kx="0" ky="0" algn="b" rotWithShape="0" blurRad="177800" dist="0" dir="0">
                    <a:srgbClr val="000000">
                      <a:alpha val="0"/>
                    </a:srgbClr>
                  </a:outerShdw>
                </a:effectLst>
                <a:latin typeface="Helvetica Neue"/>
                <a:ea typeface="Helvetica Neue"/>
                <a:cs typeface="Helvetica Neue"/>
                <a:sym typeface="Helvetica Neue"/>
              </a:defRPr>
            </a:pPr>
            <a:r>
              <a:t>2.專案目標與特色</a:t>
            </a:r>
          </a:p>
          <a:p>
            <a:pPr lvl="1" defTabSz="457200">
              <a:defRPr b="1" sz="3000">
                <a:solidFill>
                  <a:srgbClr val="F8FFF7"/>
                </a:solidFill>
                <a:effectLst>
                  <a:outerShdw sx="100000" sy="100000" kx="0" ky="0" algn="b" rotWithShape="0" blurRad="177800" dist="0" dir="0">
                    <a:srgbClr val="000000">
                      <a:alpha val="0"/>
                    </a:srgbClr>
                  </a:outerShdw>
                </a:effectLst>
                <a:latin typeface="Helvetica Neue"/>
                <a:ea typeface="Helvetica Neue"/>
                <a:cs typeface="Helvetica Neue"/>
                <a:sym typeface="Helvetica Neue"/>
              </a:defRPr>
            </a:pPr>
            <a:r>
              <a:t>3.專案架構</a:t>
            </a:r>
          </a:p>
          <a:p>
            <a:pPr lvl="2" defTabSz="457200">
              <a:defRPr b="1" sz="3000">
                <a:solidFill>
                  <a:srgbClr val="F1FFFA"/>
                </a:solidFill>
                <a:effectLst>
                  <a:outerShdw sx="100000" sy="100000" kx="0" ky="0" algn="b" rotWithShape="0" blurRad="177800" dist="0" dir="0">
                    <a:srgbClr val="000000">
                      <a:alpha val="0"/>
                    </a:srgbClr>
                  </a:outerShdw>
                </a:effectLst>
                <a:latin typeface="Helvetica Neue"/>
                <a:ea typeface="Helvetica Neue"/>
                <a:cs typeface="Helvetica Neue"/>
                <a:sym typeface="Helvetica Neue"/>
              </a:defRPr>
            </a:pPr>
            <a:r>
              <a:t>4.系統設計</a:t>
            </a:r>
          </a:p>
          <a:p>
            <a:pPr lvl="1" defTabSz="457200">
              <a:defRPr b="1" sz="3000">
                <a:solidFill>
                  <a:srgbClr val="F8FFF7"/>
                </a:solidFill>
                <a:effectLst>
                  <a:outerShdw sx="100000" sy="100000" kx="0" ky="0" algn="b" rotWithShape="0" blurRad="177800" dist="0" dir="0">
                    <a:srgbClr val="000000">
                      <a:alpha val="0"/>
                    </a:srgbClr>
                  </a:outerShdw>
                </a:effectLst>
                <a:latin typeface="Helvetica Neue"/>
                <a:ea typeface="Helvetica Neue"/>
                <a:cs typeface="Helvetica Neue"/>
                <a:sym typeface="Helvetica Neue"/>
              </a:defRPr>
            </a:pPr>
            <a:r>
              <a:t>5.頁面功能</a:t>
            </a:r>
          </a:p>
          <a:p>
            <a:pPr lvl="1" defTabSz="457200">
              <a:defRPr b="1" sz="3000">
                <a:solidFill>
                  <a:srgbClr val="F8FFF7"/>
                </a:solidFill>
                <a:effectLst>
                  <a:outerShdw sx="100000" sy="100000" kx="0" ky="0" algn="b" rotWithShape="0" blurRad="177800" dist="0" dir="0">
                    <a:srgbClr val="000000">
                      <a:alpha val="0"/>
                    </a:srgbClr>
                  </a:outerShdw>
                </a:effectLst>
                <a:latin typeface="Helvetica Neue"/>
                <a:ea typeface="Helvetica Neue"/>
                <a:cs typeface="Helvetica Neue"/>
                <a:sym typeface="Helvetica Neue"/>
              </a:defRPr>
            </a:pPr>
            <a:r>
              <a:t>6.回饋問卷</a:t>
            </a:r>
          </a:p>
          <a:p>
            <a:pPr lvl="1" defTabSz="457200">
              <a:defRPr b="1" sz="3000">
                <a:solidFill>
                  <a:srgbClr val="F8FFF7"/>
                </a:solidFill>
                <a:effectLst>
                  <a:outerShdw sx="100000" sy="100000" kx="0" ky="0" algn="b" rotWithShape="0" blurRad="177800" dist="0" dir="0">
                    <a:srgbClr val="000000">
                      <a:alpha val="0"/>
                    </a:srgbClr>
                  </a:outerShdw>
                </a:effectLst>
                <a:latin typeface="Helvetica Neue"/>
                <a:ea typeface="Helvetica Neue"/>
                <a:cs typeface="Helvetica Neue"/>
                <a:sym typeface="Helvetica Neue"/>
              </a:defRPr>
            </a:pPr>
            <a:r>
              <a:t>7.未來展望</a:t>
            </a:r>
          </a:p>
        </p:txBody>
      </p:sp>
      <p:sp>
        <p:nvSpPr>
          <p:cNvPr id="46" name="文字方塊 14"/>
          <p:cNvSpPr txBox="1"/>
          <p:nvPr/>
        </p:nvSpPr>
        <p:spPr>
          <a:xfrm>
            <a:off x="4278631" y="573731"/>
            <a:ext cx="1501137" cy="10693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5500">
                <a:solidFill>
                  <a:srgbClr val="FFFFFF"/>
                </a:solidFill>
                <a:latin typeface="微軟正黑體"/>
                <a:ea typeface="微軟正黑體"/>
                <a:cs typeface="微軟正黑體"/>
                <a:sym typeface="微軟正黑體"/>
              </a:defRPr>
            </a:lvl1pPr>
          </a:lstStyle>
          <a:p>
            <a:pPr/>
            <a:r>
              <a:t>大綱</a:t>
            </a:r>
          </a:p>
        </p:txBody>
      </p:sp>
      <p:sp>
        <p:nvSpPr>
          <p:cNvPr id="47" name="投影片編號版面配置區 1"/>
          <p:cNvSpPr txBox="1"/>
          <p:nvPr>
            <p:ph type="sldNum" sz="quarter" idx="4294967295"/>
          </p:nvPr>
        </p:nvSpPr>
        <p:spPr>
          <a:xfrm>
            <a:off x="8502738" y="6069229"/>
            <a:ext cx="184057"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46"/>
                                        </p:tgtEl>
                                        <p:attrNameLst>
                                          <p:attrName>style.visibility</p:attrName>
                                        </p:attrNameLst>
                                      </p:cBhvr>
                                      <p:to>
                                        <p:strVal val="visible"/>
                                      </p:to>
                                    </p:set>
                                    <p:animEffect filter="dissolve" transition="in">
                                      <p:cBhvr>
                                        <p:cTn id="7" dur="700"/>
                                        <p:tgtEl>
                                          <p:spTgt spid="46"/>
                                        </p:tgtEl>
                                      </p:cBhvr>
                                    </p:animEffect>
                                  </p:childTnLst>
                                </p:cTn>
                              </p:par>
                            </p:childTnLst>
                          </p:cTn>
                        </p:par>
                        <p:par>
                          <p:cTn id="8" fill="hold">
                            <p:stCondLst>
                              <p:cond delay="700"/>
                            </p:stCondLst>
                            <p:childTnLst>
                              <p:par>
                                <p:cTn id="9" presetClass="entr" nodeType="afterEffect" presetID="9" grpId="2" fill="hold">
                                  <p:stCondLst>
                                    <p:cond delay="0"/>
                                  </p:stCondLst>
                                  <p:iterate type="el" backwards="0">
                                    <p:tmAbs val="0"/>
                                  </p:iterate>
                                  <p:childTnLst>
                                    <p:set>
                                      <p:cBhvr>
                                        <p:cTn id="10" fill="hold"/>
                                        <p:tgtEl>
                                          <p:spTgt spid="45"/>
                                        </p:tgtEl>
                                        <p:attrNameLst>
                                          <p:attrName>style.visibility</p:attrName>
                                        </p:attrNameLst>
                                      </p:cBhvr>
                                      <p:to>
                                        <p:strVal val="visible"/>
                                      </p:to>
                                    </p:set>
                                    <p:animEffect filter="dissolve" transition="in">
                                      <p:cBhvr>
                                        <p:cTn id="11" dur="700"/>
                                        <p:tgtEl>
                                          <p:spTgt spid="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 grpId="1"/>
      <p:bldP build="whole" bldLvl="1" animBg="1" rev="0" advAuto="0" spid="45" grpId="2"/>
    </p:bldLst>
  </p:timing>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1" name="1cRfzeMtQd_wwNNV26QAnn9Fg-XTWLuK4NWLrwvPrk-uSXWJda4l9f7JcC-IMvEG7D4Lj7Slj8yKPvYQth3YXORBM3XBjUi58vV_VjpzxRd9diq6F41UBfj3pF5Wc_SjYxmaflaR.jpg" descr="1cRfzeMtQd_wwNNV26QAnn9Fg-XTWLuK4NWLrwvPrk-uSXWJda4l9f7JcC-IMvEG7D4Lj7Slj8yKPvYQth3YXORBM3XBjUi58vV_VjpzxRd9diq6F41UBfj3pF5Wc_SjYxmaflaR.jpg"/>
          <p:cNvPicPr>
            <a:picLocks noChangeAspect="1"/>
          </p:cNvPicPr>
          <p:nvPr/>
        </p:nvPicPr>
        <p:blipFill>
          <a:blip r:embed="rId2">
            <a:extLst/>
          </a:blip>
          <a:stretch>
            <a:fillRect/>
          </a:stretch>
        </p:blipFill>
        <p:spPr>
          <a:xfrm>
            <a:off x="3377974" y="1918379"/>
            <a:ext cx="5371096" cy="3021242"/>
          </a:xfrm>
          <a:prstGeom prst="rect">
            <a:avLst/>
          </a:prstGeom>
          <a:ln w="12700">
            <a:miter lim="400000"/>
          </a:ln>
        </p:spPr>
      </p:pic>
      <p:sp>
        <p:nvSpPr>
          <p:cNvPr id="172" name="掃描介面"/>
          <p:cNvSpPr txBox="1"/>
          <p:nvPr/>
        </p:nvSpPr>
        <p:spPr>
          <a:xfrm>
            <a:off x="1227659" y="3027682"/>
            <a:ext cx="2136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457200">
              <a:defRPr b="1" sz="4000">
                <a:solidFill>
                  <a:srgbClr val="91BA0F"/>
                </a:solidFill>
                <a:latin typeface="Helvetica Neue"/>
                <a:ea typeface="Helvetica Neue"/>
                <a:cs typeface="Helvetica Neue"/>
                <a:sym typeface="Helvetica Neue"/>
              </a:defRPr>
            </a:lvl1pPr>
          </a:lstStyle>
          <a:p>
            <a:pPr/>
            <a:r>
              <a:t>掃描介面</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1.這週目標開發功能…"/>
          <p:cNvSpPr txBox="1"/>
          <p:nvPr/>
        </p:nvSpPr>
        <p:spPr>
          <a:xfrm>
            <a:off x="5728649" y="3079499"/>
            <a:ext cx="2390651" cy="6990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4000">
                <a:solidFill>
                  <a:srgbClr val="91BA0F"/>
                </a:solidFill>
                <a:effectLst>
                  <a:outerShdw sx="100000" sy="100000" kx="0" ky="0" algn="b" rotWithShape="0" blurRad="177800" dist="0" dir="0">
                    <a:srgbClr val="000000">
                      <a:alpha val="0"/>
                    </a:srgbClr>
                  </a:outerShdw>
                </a:effectLst>
                <a:latin typeface="Helvetica Neue"/>
                <a:ea typeface="Helvetica Neue"/>
                <a:cs typeface="Helvetica Neue"/>
                <a:sym typeface="Helvetica Neue"/>
              </a:defRPr>
            </a:lvl1pPr>
          </a:lstStyle>
          <a:p>
            <a:pPr/>
            <a:r>
              <a:t>QR  code</a:t>
            </a:r>
          </a:p>
        </p:txBody>
      </p:sp>
      <p:sp>
        <p:nvSpPr>
          <p:cNvPr id="175"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6" name="Ij5v7SzuKZ3nkYmrlrw_fH7nKiiXtJu9A66pqfhNmSE2yfT-wV5Oz5LpPB4A4CH88QMglI5dJ-0osg_2lGzjYUFejszNbcCXb5rT6v7u3kYCIQZ6lMaUoQ3v57SuibtkKqFY1y3j.jpg" descr="Ij5v7SzuKZ3nkYmrlrw_fH7nKiiXtJu9A66pqfhNmSE2yfT-wV5Oz5LpPB4A4CH88QMglI5dJ-0osg_2lGzjYUFejszNbcCXb5rT6v7u3kYCIQZ6lMaUoQ3v57SuibtkKqFY1y3j.jpg"/>
          <p:cNvPicPr>
            <a:picLocks noChangeAspect="1"/>
          </p:cNvPicPr>
          <p:nvPr/>
        </p:nvPicPr>
        <p:blipFill>
          <a:blip r:embed="rId2">
            <a:extLst/>
          </a:blip>
          <a:stretch>
            <a:fillRect/>
          </a:stretch>
        </p:blipFill>
        <p:spPr>
          <a:xfrm>
            <a:off x="1592659" y="964925"/>
            <a:ext cx="2957508" cy="5257791"/>
          </a:xfrm>
          <a:prstGeom prst="rect">
            <a:avLst/>
          </a:prstGeom>
          <a:ln w="12700">
            <a:miter lim="400000"/>
          </a:ln>
        </p:spPr>
      </p:pic>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8" name="1.這週目標開發功能…"/>
          <p:cNvSpPr txBox="1"/>
          <p:nvPr/>
        </p:nvSpPr>
        <p:spPr>
          <a:xfrm>
            <a:off x="1343735" y="2233193"/>
            <a:ext cx="2390652" cy="802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掃描之後</a:t>
            </a:r>
          </a:p>
        </p:txBody>
      </p:sp>
      <p:sp>
        <p:nvSpPr>
          <p:cNvPr id="179"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0" name="fNXd4eZhZFRzvlz08EDum02zfqCE1RCiSTk1OgO3ILFtI7yKURa8WX-zL1J7KYzD5j1QUe109G998iIqmZogv15IXtku3DDLR9mfSqD3KsvmUjbQ5rA6EfjRConTCjky_y5eBRjQ.jpg" descr="fNXd4eZhZFRzvlz08EDum02zfqCE1RCiSTk1OgO3ILFtI7yKURa8WX-zL1J7KYzD5j1QUe109G998iIqmZogv15IXtku3DDLR9mfSqD3KsvmUjbQ5rA6EfjRConTCjky_y5eBRjQ.jpg"/>
          <p:cNvPicPr>
            <a:picLocks noChangeAspect="1"/>
          </p:cNvPicPr>
          <p:nvPr/>
        </p:nvPicPr>
        <p:blipFill>
          <a:blip r:embed="rId2">
            <a:extLst/>
          </a:blip>
          <a:stretch>
            <a:fillRect/>
          </a:stretch>
        </p:blipFill>
        <p:spPr>
          <a:xfrm>
            <a:off x="5293806" y="1044432"/>
            <a:ext cx="2846706" cy="5060808"/>
          </a:xfrm>
          <a:prstGeom prst="rect">
            <a:avLst/>
          </a:prstGeom>
          <a:ln w="12700">
            <a:miter lim="400000"/>
          </a:ln>
        </p:spPr>
      </p:pic>
      <p:sp>
        <p:nvSpPr>
          <p:cNvPr id="181" name="點選基本資料"/>
          <p:cNvSpPr txBox="1"/>
          <p:nvPr/>
        </p:nvSpPr>
        <p:spPr>
          <a:xfrm>
            <a:off x="962993" y="3173518"/>
            <a:ext cx="3152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點選基本資料</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3" name="1.這週目標開發功能…"/>
          <p:cNvSpPr txBox="1"/>
          <p:nvPr/>
        </p:nvSpPr>
        <p:spPr>
          <a:xfrm>
            <a:off x="5705291" y="3027682"/>
            <a:ext cx="2171493" cy="802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基本資料</a:t>
            </a:r>
          </a:p>
        </p:txBody>
      </p:sp>
      <p:sp>
        <p:nvSpPr>
          <p:cNvPr id="184"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5" name="D89oQ5AOsy8S13SghS5dNE9zvTFllr7aTqo9SFpamelXB9-7DUvhBcx391ZY9Z3Nt-Lprc0laqHjz4EhS6fpN2bh4iCEJfqVyeNla25pZOdXm-MxZxdaEJIUdqCujICZfMcwEFtk.jpg" descr="D89oQ5AOsy8S13SghS5dNE9zvTFllr7aTqo9SFpamelXB9-7DUvhBcx391ZY9Z3Nt-Lprc0laqHjz4EhS6fpN2bh4iCEJfqVyeNla25pZOdXm-MxZxdaEJIUdqCujICZfMcwEFtk.jpg"/>
          <p:cNvPicPr>
            <a:picLocks noChangeAspect="1"/>
          </p:cNvPicPr>
          <p:nvPr/>
        </p:nvPicPr>
        <p:blipFill>
          <a:blip r:embed="rId2">
            <a:extLst/>
          </a:blip>
          <a:stretch>
            <a:fillRect/>
          </a:stretch>
        </p:blipFill>
        <p:spPr>
          <a:xfrm>
            <a:off x="1558203" y="1035926"/>
            <a:ext cx="2842979" cy="5054184"/>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7" name="fNXd4eZhZFRzvlz08EDum02zfqCE1RCiSTk1OgO3ILFtI7yKURa8WX-zL1J7KYzD5j1QUe109G998iIqmZogv15IXtku3DDLR9mfSqD3KsvmUjbQ5rA6EfjRConTCjky_y5eBRjQ.jpg" descr="fNXd4eZhZFRzvlz08EDum02zfqCE1RCiSTk1OgO3ILFtI7yKURa8WX-zL1J7KYzD5j1QUe109G998iIqmZogv15IXtku3DDLR9mfSqD3KsvmUjbQ5rA6EfjRConTCjky_y5eBRjQ.jpg"/>
          <p:cNvPicPr>
            <a:picLocks noChangeAspect="1"/>
          </p:cNvPicPr>
          <p:nvPr/>
        </p:nvPicPr>
        <p:blipFill>
          <a:blip r:embed="rId2">
            <a:extLst/>
          </a:blip>
          <a:stretch>
            <a:fillRect/>
          </a:stretch>
        </p:blipFill>
        <p:spPr>
          <a:xfrm>
            <a:off x="5279215" y="890817"/>
            <a:ext cx="2855456" cy="5076366"/>
          </a:xfrm>
          <a:prstGeom prst="rect">
            <a:avLst/>
          </a:prstGeom>
          <a:ln w="12700">
            <a:miter lim="400000"/>
          </a:ln>
        </p:spPr>
      </p:pic>
      <p:sp>
        <p:nvSpPr>
          <p:cNvPr id="188" name="點選評估資料"/>
          <p:cNvSpPr txBox="1"/>
          <p:nvPr/>
        </p:nvSpPr>
        <p:spPr>
          <a:xfrm>
            <a:off x="833689" y="3027682"/>
            <a:ext cx="3152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點選評估資料</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1.這週目標開發功能…"/>
          <p:cNvSpPr txBox="1"/>
          <p:nvPr/>
        </p:nvSpPr>
        <p:spPr>
          <a:xfrm>
            <a:off x="5551119" y="3192502"/>
            <a:ext cx="2338897" cy="802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評估資料</a:t>
            </a:r>
          </a:p>
        </p:txBody>
      </p:sp>
      <p:sp>
        <p:nvSpPr>
          <p:cNvPr id="191"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2" name="v25tA_AUPGSLAtaB6mEO3byWs1lduHu-KSVnp7IMcdVZ5fMAShIePTCzaVd4GD1zKpSNnf427nW4EyGkRurhWA4H1IdBBi9j0TJlbysAU1PIgsChwLz4pa-N9IETaACvyKLlUcFE.jpg" descr="v25tA_AUPGSLAtaB6mEO3byWs1lduHu-KSVnp7IMcdVZ5fMAShIePTCzaVd4GD1zKpSNnf427nW4EyGkRurhWA4H1IdBBi9j0TJlbysAU1PIgsChwLz4pa-N9IETaACvyKLlUcFE.jpg"/>
          <p:cNvPicPr>
            <a:picLocks noChangeAspect="1"/>
          </p:cNvPicPr>
          <p:nvPr/>
        </p:nvPicPr>
        <p:blipFill>
          <a:blip r:embed="rId2">
            <a:extLst/>
          </a:blip>
          <a:stretch>
            <a:fillRect/>
          </a:stretch>
        </p:blipFill>
        <p:spPr>
          <a:xfrm>
            <a:off x="1613427" y="1024505"/>
            <a:ext cx="2890480" cy="5138631"/>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4" name="fNXd4eZhZFRzvlz08EDum02zfqCE1RCiSTk1OgO3ILFtI7yKURa8WX-zL1J7KYzD5j1QUe109G998iIqmZogv15IXtku3DDLR9mfSqD3KsvmUjbQ5rA6EfjRConTCjky_y5eBRjQ.jpg" descr="fNXd4eZhZFRzvlz08EDum02zfqCE1RCiSTk1OgO3ILFtI7yKURa8WX-zL1J7KYzD5j1QUe109G998iIqmZogv15IXtku3DDLR9mfSqD3KsvmUjbQ5rA6EfjRConTCjky_y5eBRjQ.jpg"/>
          <p:cNvPicPr>
            <a:picLocks noChangeAspect="1"/>
          </p:cNvPicPr>
          <p:nvPr/>
        </p:nvPicPr>
        <p:blipFill>
          <a:blip r:embed="rId2">
            <a:extLst/>
          </a:blip>
          <a:stretch>
            <a:fillRect/>
          </a:stretch>
        </p:blipFill>
        <p:spPr>
          <a:xfrm>
            <a:off x="5468904" y="836979"/>
            <a:ext cx="2916025" cy="5184042"/>
          </a:xfrm>
          <a:prstGeom prst="rect">
            <a:avLst/>
          </a:prstGeom>
          <a:ln w="12700">
            <a:miter lim="400000"/>
          </a:ln>
        </p:spPr>
      </p:pic>
      <p:sp>
        <p:nvSpPr>
          <p:cNvPr id="195" name="點選…"/>
          <p:cNvSpPr txBox="1"/>
          <p:nvPr/>
        </p:nvSpPr>
        <p:spPr>
          <a:xfrm>
            <a:off x="352170" y="2672082"/>
            <a:ext cx="4168137" cy="151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defTabSz="457200">
              <a:defRPr b="1" sz="4000">
                <a:solidFill>
                  <a:srgbClr val="91BA0F"/>
                </a:solidFill>
                <a:latin typeface="Helvetica Neue"/>
                <a:ea typeface="Helvetica Neue"/>
                <a:cs typeface="Helvetica Neue"/>
                <a:sym typeface="Helvetica Neue"/>
              </a:defRPr>
            </a:pPr>
            <a:r>
              <a:t>點選</a:t>
            </a:r>
          </a:p>
          <a:p>
            <a:pPr algn="ctr" defTabSz="457200">
              <a:defRPr b="1" sz="4000">
                <a:solidFill>
                  <a:srgbClr val="91BA0F"/>
                </a:solidFill>
                <a:latin typeface="Helvetica Neue"/>
                <a:ea typeface="Helvetica Neue"/>
                <a:cs typeface="Helvetica Neue"/>
                <a:sym typeface="Helvetica Neue"/>
              </a:defRPr>
            </a:pPr>
            <a:r>
              <a:t>開始進入今日訪談</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開始今日訪談"/>
          <p:cNvSpPr txBox="1"/>
          <p:nvPr/>
        </p:nvSpPr>
        <p:spPr>
          <a:xfrm>
            <a:off x="5498912" y="3192502"/>
            <a:ext cx="3152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開始今日訪談</a:t>
            </a:r>
          </a:p>
        </p:txBody>
      </p:sp>
      <p:pic>
        <p:nvPicPr>
          <p:cNvPr id="198" name="vTMmqz1tSTONmrWTBGBNL2r9tDaR4lakGjRl561hoLGPH5S2rBC0XSvTKCialt47z35D1o1wVSYSf3emD7uGXFaE0cVoY8APVOoAnb616tNEkZcYKmsu8b2ckk2zdmBjI28kRtUs.jpg" descr="vTMmqz1tSTONmrWTBGBNL2r9tDaR4lakGjRl561hoLGPH5S2rBC0XSvTKCialt47z35D1o1wVSYSf3emD7uGXFaE0cVoY8APVOoAnb616tNEkZcYKmsu8b2ckk2zdmBjI28kRtUs.jpg"/>
          <p:cNvPicPr>
            <a:picLocks noChangeAspect="1"/>
          </p:cNvPicPr>
          <p:nvPr/>
        </p:nvPicPr>
        <p:blipFill>
          <a:blip r:embed="rId2">
            <a:extLst/>
          </a:blip>
          <a:stretch>
            <a:fillRect/>
          </a:stretch>
        </p:blipFill>
        <p:spPr>
          <a:xfrm>
            <a:off x="1577772" y="979008"/>
            <a:ext cx="2941664" cy="5229625"/>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0" name="fNXd4eZhZFRzvlz08EDum02zfqCE1RCiSTk1OgO3ILFtI7yKURa8WX-zL1J7KYzD5j1QUe109G998iIqmZogv15IXtku3DDLR9mfSqD3KsvmUjbQ5rA6EfjRConTCjky_y5eBRjQ.jpg" descr="fNXd4eZhZFRzvlz08EDum02zfqCE1RCiSTk1OgO3ILFtI7yKURa8WX-zL1J7KYzD5j1QUe109G998iIqmZogv15IXtku3DDLR9mfSqD3KsvmUjbQ5rA6EfjRConTCjky_y5eBRjQ.jpg"/>
          <p:cNvPicPr>
            <a:picLocks noChangeAspect="1"/>
          </p:cNvPicPr>
          <p:nvPr/>
        </p:nvPicPr>
        <p:blipFill>
          <a:blip r:embed="rId2">
            <a:extLst/>
          </a:blip>
          <a:stretch>
            <a:fillRect/>
          </a:stretch>
        </p:blipFill>
        <p:spPr>
          <a:xfrm>
            <a:off x="5337581" y="1037580"/>
            <a:ext cx="2854413" cy="5074512"/>
          </a:xfrm>
          <a:prstGeom prst="rect">
            <a:avLst/>
          </a:prstGeom>
          <a:ln w="12700">
            <a:miter lim="400000"/>
          </a:ln>
        </p:spPr>
      </p:pic>
      <p:sp>
        <p:nvSpPr>
          <p:cNvPr id="201" name="點選訪談紀錄"/>
          <p:cNvSpPr txBox="1"/>
          <p:nvPr/>
        </p:nvSpPr>
        <p:spPr>
          <a:xfrm>
            <a:off x="775323" y="3173518"/>
            <a:ext cx="3152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點選訪談紀錄</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點選總表"/>
          <p:cNvSpPr txBox="1"/>
          <p:nvPr/>
        </p:nvSpPr>
        <p:spPr>
          <a:xfrm>
            <a:off x="5955302" y="3192502"/>
            <a:ext cx="2136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點選總表</a:t>
            </a:r>
          </a:p>
        </p:txBody>
      </p:sp>
      <p:pic>
        <p:nvPicPr>
          <p:cNvPr id="204" name="LMn_VRyECA-MiiAfpF3IDUWGh10K6ZgR5ZDeJ6No0Lq_yCuEqSW-RROFH0BvwxIrw_mvmuJKUyELu_26C1GbVs87a-OkWk-3xqFHWH7aupjIHoVEaoDnnvHzeqBma1sGexrRCPbH.jpg" descr="LMn_VRyECA-MiiAfpF3IDUWGh10K6ZgR5ZDeJ6No0Lq_yCuEqSW-RROFH0BvwxIrw_mvmuJKUyELu_26C1GbVs87a-OkWk-3xqFHWH7aupjIHoVEaoDnnvHzeqBma1sGexrRCPbH.jpg"/>
          <p:cNvPicPr>
            <a:picLocks noChangeAspect="1"/>
          </p:cNvPicPr>
          <p:nvPr/>
        </p:nvPicPr>
        <p:blipFill>
          <a:blip r:embed="rId2">
            <a:extLst/>
          </a:blip>
          <a:stretch>
            <a:fillRect/>
          </a:stretch>
        </p:blipFill>
        <p:spPr>
          <a:xfrm>
            <a:off x="1558857" y="926235"/>
            <a:ext cx="3001034" cy="5335171"/>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 name="文字方塊 14"/>
          <p:cNvSpPr txBox="1"/>
          <p:nvPr/>
        </p:nvSpPr>
        <p:spPr>
          <a:xfrm>
            <a:off x="1344931" y="2494282"/>
            <a:ext cx="6454137"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10000">
                <a:solidFill>
                  <a:srgbClr val="FFFFFF"/>
                </a:solidFill>
                <a:latin typeface="微軟正黑體"/>
                <a:ea typeface="微軟正黑體"/>
                <a:cs typeface="微軟正黑體"/>
                <a:sym typeface="微軟正黑體"/>
              </a:defRPr>
            </a:lvl1pPr>
          </a:lstStyle>
          <a:p>
            <a:pPr/>
            <a:r>
              <a:t>目的與動機</a:t>
            </a:r>
          </a:p>
        </p:txBody>
      </p:sp>
      <p:sp>
        <p:nvSpPr>
          <p:cNvPr id="52" name="投影片編號版面配置區 1"/>
          <p:cNvSpPr txBox="1"/>
          <p:nvPr>
            <p:ph type="sldNum" sz="quarter" idx="4294967295"/>
          </p:nvPr>
        </p:nvSpPr>
        <p:spPr>
          <a:xfrm>
            <a:off x="8502738" y="6069229"/>
            <a:ext cx="184057"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51"/>
                                        </p:tgtEl>
                                        <p:attrNameLst>
                                          <p:attrName>style.visibility</p:attrName>
                                        </p:attrNameLst>
                                      </p:cBhvr>
                                      <p:to>
                                        <p:strVal val="visible"/>
                                      </p:to>
                                    </p:set>
                                    <p:animEffect filter="dissolve" transition="in">
                                      <p:cBhvr>
                                        <p:cTn id="7" dur="500"/>
                                        <p:tgtEl>
                                          <p:spTgt spid="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 grpId="1"/>
    </p:bldLst>
  </p:timing>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6" name="F-3WqijgMiuZGvdRzUlRbEiClWPM9NVWc98G5UR3jFVizL8Txhj2PV2YXOSn30P77t-V-Qr0TlPM2je2fbzFk4WOmiv_d5otPiIlz8StAk-FGBSm5JTVKIfqblj71ko0s5V5dKId.jpg" descr="F-3WqijgMiuZGvdRzUlRbEiClWPM9NVWc98G5UR3jFVizL8Txhj2PV2YXOSn30P77t-V-Qr0TlPM2je2fbzFk4WOmiv_d5otPiIlz8StAk-FGBSm5JTVKIfqblj71ko0s5V5dKId.jpg"/>
          <p:cNvPicPr>
            <a:picLocks noChangeAspect="1"/>
          </p:cNvPicPr>
          <p:nvPr/>
        </p:nvPicPr>
        <p:blipFill>
          <a:blip r:embed="rId2">
            <a:extLst/>
          </a:blip>
          <a:stretch>
            <a:fillRect/>
          </a:stretch>
        </p:blipFill>
        <p:spPr>
          <a:xfrm>
            <a:off x="5062678" y="874739"/>
            <a:ext cx="2873545" cy="5108522"/>
          </a:xfrm>
          <a:prstGeom prst="rect">
            <a:avLst/>
          </a:prstGeom>
          <a:ln w="12700">
            <a:miter lim="400000"/>
          </a:ln>
        </p:spPr>
      </p:pic>
      <p:sp>
        <p:nvSpPr>
          <p:cNvPr id="207" name="總表"/>
          <p:cNvSpPr txBox="1"/>
          <p:nvPr/>
        </p:nvSpPr>
        <p:spPr>
          <a:xfrm>
            <a:off x="1735659" y="3027682"/>
            <a:ext cx="1120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總表</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9" name="2d9Y7o7DuEYF9FFzjWfNi6k9snzYy74J-aZJ0CLsxn3rAiRdGUcBkSLQiPpqYR2wsQwaNKTfkxMMflc408eWscZg0hMOPC2cDbnxAzZ0OlHEBJdWb9w9SyszStKhd8UMvjuzRBob.jpg" descr="2d9Y7o7DuEYF9FFzjWfNi6k9snzYy74J-aZJ0CLsxn3rAiRdGUcBkSLQiPpqYR2wsQwaNKTfkxMMflc408eWscZg0hMOPC2cDbnxAzZ0OlHEBJdWb9w9SyszStKhd8UMvjuzRBob.jpg"/>
          <p:cNvPicPr>
            <a:picLocks noChangeAspect="1"/>
          </p:cNvPicPr>
          <p:nvPr/>
        </p:nvPicPr>
        <p:blipFill>
          <a:blip r:embed="rId2">
            <a:extLst/>
          </a:blip>
          <a:stretch>
            <a:fillRect/>
          </a:stretch>
        </p:blipFill>
        <p:spPr>
          <a:xfrm>
            <a:off x="1546697" y="955252"/>
            <a:ext cx="2968390" cy="5277137"/>
          </a:xfrm>
          <a:prstGeom prst="rect">
            <a:avLst/>
          </a:prstGeom>
          <a:ln w="12700">
            <a:miter lim="400000"/>
          </a:ln>
        </p:spPr>
      </p:pic>
      <p:sp>
        <p:nvSpPr>
          <p:cNvPr id="210" name="點選歷史資料"/>
          <p:cNvSpPr txBox="1"/>
          <p:nvPr/>
        </p:nvSpPr>
        <p:spPr>
          <a:xfrm>
            <a:off x="5313276" y="3192502"/>
            <a:ext cx="3152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點選歷史資料</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2" name="m2cg8O34iT7oWielBd6yT2BYR0RqwIrFga_hvwKeQUee8Ug8bvjCZ1-4tz4l5puoUizEXZelWnygF6aVzbJ3QLcDVBiep6BiCI-DVx_k-Y8YIyVNpgryo1R75BSewE_cMPVF6v9Z.jpg" descr="m2cg8O34iT7oWielBd6yT2BYR0RqwIrFga_hvwKeQUee8Ug8bvjCZ1-4tz4l5puoUizEXZelWnygF6aVzbJ3QLcDVBiep6BiCI-DVx_k-Y8YIyVNpgryo1R75BSewE_cMPVF6v9Z.jpg"/>
          <p:cNvPicPr>
            <a:picLocks noChangeAspect="1"/>
          </p:cNvPicPr>
          <p:nvPr/>
        </p:nvPicPr>
        <p:blipFill>
          <a:blip r:embed="rId2">
            <a:extLst/>
          </a:blip>
          <a:stretch>
            <a:fillRect/>
          </a:stretch>
        </p:blipFill>
        <p:spPr>
          <a:xfrm>
            <a:off x="5287757" y="792891"/>
            <a:ext cx="2965622" cy="5272218"/>
          </a:xfrm>
          <a:prstGeom prst="rect">
            <a:avLst/>
          </a:prstGeom>
          <a:ln w="12700">
            <a:miter lim="400000"/>
          </a:ln>
        </p:spPr>
      </p:pic>
      <p:sp>
        <p:nvSpPr>
          <p:cNvPr id="213" name="點選訪談紀錄"/>
          <p:cNvSpPr txBox="1"/>
          <p:nvPr/>
        </p:nvSpPr>
        <p:spPr>
          <a:xfrm>
            <a:off x="921238" y="3027681"/>
            <a:ext cx="3152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點選訪談紀錄</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7OyBboaDVaeLyRRcvxH0FslpRGXMSCTNAHE96o6RRhQQWmh8l0lmfGm-VDuB0WjYW5YYe1feEWQVwxMtRZBm7C9XIlnvyvfpDjGrpmyBY3xBebSHjGh1aFacUHRNTZgUubARToz6.jpg" descr="7OyBboaDVaeLyRRcvxH0FslpRGXMSCTNAHE96o6RRhQQWmh8l0lmfGm-VDuB0WjYW5YYe1feEWQVwxMtRZBm7C9XIlnvyvfpDjGrpmyBY3xBebSHjGh1aFacUHRNTZgUubARToz6.jpg"/>
          <p:cNvPicPr>
            <a:picLocks noChangeAspect="1"/>
          </p:cNvPicPr>
          <p:nvPr/>
        </p:nvPicPr>
        <p:blipFill>
          <a:blip r:embed="rId2">
            <a:extLst/>
          </a:blip>
          <a:stretch>
            <a:fillRect/>
          </a:stretch>
        </p:blipFill>
        <p:spPr>
          <a:xfrm>
            <a:off x="1580125" y="925191"/>
            <a:ext cx="2967556" cy="5275654"/>
          </a:xfrm>
          <a:prstGeom prst="rect">
            <a:avLst/>
          </a:prstGeom>
          <a:ln w="12700">
            <a:miter lim="400000"/>
          </a:ln>
        </p:spPr>
      </p:pic>
      <p:sp>
        <p:nvSpPr>
          <p:cNvPr id="216" name="點選總表"/>
          <p:cNvSpPr txBox="1"/>
          <p:nvPr/>
        </p:nvSpPr>
        <p:spPr>
          <a:xfrm>
            <a:off x="5853161" y="3027682"/>
            <a:ext cx="2136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點選總表</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8" name="3QK47jb79Jxb1cu80RDB0hqQcSWZ__Kt_Sneh-zBBjtuKYHFB4hjYWxqBa7M5xGc1Wb_C3683xjfOoPEoi79hcfM6B0LCtWQqhS8krWF60uPUc7VYjezG3KKUjpYfp_9wxQ8INJW.jpg" descr="3QK47jb79Jxb1cu80RDB0hqQcSWZ__Kt_Sneh-zBBjtuKYHFB4hjYWxqBa7M5xGc1Wb_C3683xjfOoPEoi79hcfM6B0LCtWQqhS8krWF60uPUc7VYjezG3KKUjpYfp_9wxQ8INJW.jpg"/>
          <p:cNvPicPr>
            <a:picLocks noChangeAspect="1"/>
          </p:cNvPicPr>
          <p:nvPr/>
        </p:nvPicPr>
        <p:blipFill>
          <a:blip r:embed="rId2">
            <a:extLst/>
          </a:blip>
          <a:stretch>
            <a:fillRect/>
          </a:stretch>
        </p:blipFill>
        <p:spPr>
          <a:xfrm>
            <a:off x="4917540" y="738903"/>
            <a:ext cx="3026360" cy="5380194"/>
          </a:xfrm>
          <a:prstGeom prst="rect">
            <a:avLst/>
          </a:prstGeom>
          <a:ln w="12700">
            <a:miter lim="400000"/>
          </a:ln>
        </p:spPr>
      </p:pic>
      <p:sp>
        <p:nvSpPr>
          <p:cNvPr id="219" name="總表"/>
          <p:cNvSpPr txBox="1"/>
          <p:nvPr/>
        </p:nvSpPr>
        <p:spPr>
          <a:xfrm>
            <a:off x="1925348" y="3161700"/>
            <a:ext cx="1120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總表</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1" name="2d9Y7o7DuEYF9FFzjWfNi6k9snzYy74J-aZJ0CLsxn3rAiRdGUcBkSLQiPpqYR2wsQwaNKTfkxMMflc408eWscZg0hMOPC2cDbnxAzZ0OlHEBJdWb9w9SyszStKhd8UMvjuzRBob.jpg" descr="2d9Y7o7DuEYF9FFzjWfNi6k9snzYy74J-aZJ0CLsxn3rAiRdGUcBkSLQiPpqYR2wsQwaNKTfkxMMflc408eWscZg0hMOPC2cDbnxAzZ0OlHEBJdWb9w9SyszStKhd8UMvjuzRBob.jpg"/>
          <p:cNvPicPr>
            <a:picLocks noChangeAspect="1"/>
          </p:cNvPicPr>
          <p:nvPr/>
        </p:nvPicPr>
        <p:blipFill>
          <a:blip r:embed="rId2">
            <a:extLst/>
          </a:blip>
          <a:stretch>
            <a:fillRect/>
          </a:stretch>
        </p:blipFill>
        <p:spPr>
          <a:xfrm>
            <a:off x="1561289" y="955252"/>
            <a:ext cx="2968390" cy="5277137"/>
          </a:xfrm>
          <a:prstGeom prst="rect">
            <a:avLst/>
          </a:prstGeom>
          <a:ln w="12700">
            <a:miter lim="400000"/>
          </a:ln>
        </p:spPr>
      </p:pic>
      <p:sp>
        <p:nvSpPr>
          <p:cNvPr id="222" name="點選衛教資料"/>
          <p:cNvSpPr txBox="1"/>
          <p:nvPr/>
        </p:nvSpPr>
        <p:spPr>
          <a:xfrm>
            <a:off x="5284093" y="3192502"/>
            <a:ext cx="3152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點選衛教資料</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4" name="WHYwBKl1qH77w6UoOiz2ZIePDk-z31jzYjt4D5JsD4jgb-g3TTnduLn-XYIOLtJ9xdQmPUF6Q3sWi9VfgSe3ZeVulZbgwEF_jsICw4z9hRvXWxscGKcjzeIOw9TEqwQheCATBS0u.jpg" descr="WHYwBKl1qH77w6UoOiz2ZIePDk-z31jzYjt4D5JsD4jgb-g3TTnduLn-XYIOLtJ9xdQmPUF6Q3sWi9VfgSe3ZeVulZbgwEF_jsICw4z9hRvXWxscGKcjzeIOw9TEqwQheCATBS0u.jpg"/>
          <p:cNvPicPr>
            <a:picLocks noChangeAspect="1"/>
          </p:cNvPicPr>
          <p:nvPr/>
        </p:nvPicPr>
        <p:blipFill>
          <a:blip r:embed="rId2">
            <a:extLst/>
          </a:blip>
          <a:stretch>
            <a:fillRect/>
          </a:stretch>
        </p:blipFill>
        <p:spPr>
          <a:xfrm>
            <a:off x="5460948" y="790716"/>
            <a:ext cx="2968070" cy="5276568"/>
          </a:xfrm>
          <a:prstGeom prst="rect">
            <a:avLst/>
          </a:prstGeom>
          <a:ln w="12700">
            <a:miter lim="400000"/>
          </a:ln>
        </p:spPr>
      </p:pic>
      <p:sp>
        <p:nvSpPr>
          <p:cNvPr id="225" name="點選…"/>
          <p:cNvSpPr txBox="1"/>
          <p:nvPr/>
        </p:nvSpPr>
        <p:spPr>
          <a:xfrm>
            <a:off x="427829" y="2836902"/>
            <a:ext cx="4168137" cy="151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lgn="ctr" defTabSz="457200">
              <a:defRPr b="1" sz="4000">
                <a:solidFill>
                  <a:srgbClr val="91BA0F"/>
                </a:solidFill>
                <a:latin typeface="Helvetica Neue"/>
                <a:ea typeface="Helvetica Neue"/>
                <a:cs typeface="Helvetica Neue"/>
                <a:sym typeface="Helvetica Neue"/>
              </a:defRPr>
            </a:pPr>
            <a:r>
              <a:t>點選</a:t>
            </a:r>
          </a:p>
          <a:p>
            <a:pPr algn="ctr" defTabSz="457200">
              <a:defRPr b="1" sz="4000">
                <a:solidFill>
                  <a:srgbClr val="91BA0F"/>
                </a:solidFill>
                <a:latin typeface="Helvetica Neue"/>
                <a:ea typeface="Helvetica Neue"/>
                <a:cs typeface="Helvetica Neue"/>
                <a:sym typeface="Helvetica Neue"/>
              </a:defRPr>
            </a:pPr>
            <a:r>
              <a:t>吸菸對健康的危害</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7" name="xHoTUT2_bPZdqVM-LGdAUX0JpuR-giXuUOduvcdu90U54UU41T-yVBMyKmCMgpPQI8g4j01r3r8Zdi9uYeqSlTaAdynLrYdjA534ta6iNr0NEvaVpoFBpndR8H3pKh3ZS6oOEntu.jpg" descr="xHoTUT2_bPZdqVM-LGdAUX0JpuR-giXuUOduvcdu90U54UU41T-yVBMyKmCMgpPQI8g4j01r3r8Zdi9uYeqSlTaAdynLrYdjA534ta6iNr0NEvaVpoFBpndR8H3pKh3ZS6oOEntu.jpg"/>
          <p:cNvPicPr>
            <a:picLocks noChangeAspect="1"/>
          </p:cNvPicPr>
          <p:nvPr/>
        </p:nvPicPr>
        <p:blipFill>
          <a:blip r:embed="rId2">
            <a:extLst/>
          </a:blip>
          <a:stretch>
            <a:fillRect/>
          </a:stretch>
        </p:blipFill>
        <p:spPr>
          <a:xfrm>
            <a:off x="1568680" y="915017"/>
            <a:ext cx="2979001" cy="5296002"/>
          </a:xfrm>
          <a:prstGeom prst="rect">
            <a:avLst/>
          </a:prstGeom>
          <a:ln w="12700">
            <a:miter lim="400000"/>
          </a:ln>
        </p:spPr>
      </p:pic>
      <p:sp>
        <p:nvSpPr>
          <p:cNvPr id="228" name="吸菸對健康的危害"/>
          <p:cNvSpPr txBox="1"/>
          <p:nvPr/>
        </p:nvSpPr>
        <p:spPr>
          <a:xfrm>
            <a:off x="4793387" y="3161700"/>
            <a:ext cx="4168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457200">
              <a:defRPr b="1" sz="4000">
                <a:solidFill>
                  <a:srgbClr val="91BA0F"/>
                </a:solidFill>
                <a:latin typeface="Helvetica Neue"/>
                <a:ea typeface="Helvetica Neue"/>
                <a:cs typeface="Helvetica Neue"/>
                <a:sym typeface="Helvetica Neue"/>
              </a:defRPr>
            </a:lvl1pPr>
          </a:lstStyle>
          <a:p>
            <a:pPr/>
            <a:r>
              <a:t>吸菸對健康的危害</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0" name="2d9Y7o7DuEYF9FFzjWfNi6k9snzYy74J-aZJ0CLsxn3rAiRdGUcBkSLQiPpqYR2wsQwaNKTfkxMMflc408eWscZg0hMOPC2cDbnxAzZ0OlHEBJdWb9w9SyszStKhd8UMvjuzRBob.jpg" descr="2d9Y7o7DuEYF9FFzjWfNi6k9snzYy74J-aZJ0CLsxn3rAiRdGUcBkSLQiPpqYR2wsQwaNKTfkxMMflc408eWscZg0hMOPC2cDbnxAzZ0OlHEBJdWb9w9SyszStKhd8UMvjuzRBob.jpg"/>
          <p:cNvPicPr>
            <a:picLocks noChangeAspect="1"/>
          </p:cNvPicPr>
          <p:nvPr/>
        </p:nvPicPr>
        <p:blipFill>
          <a:blip r:embed="rId2">
            <a:extLst/>
          </a:blip>
          <a:stretch>
            <a:fillRect/>
          </a:stretch>
        </p:blipFill>
        <p:spPr>
          <a:xfrm>
            <a:off x="5325893" y="790432"/>
            <a:ext cx="2968390" cy="5277136"/>
          </a:xfrm>
          <a:prstGeom prst="rect">
            <a:avLst/>
          </a:prstGeom>
          <a:ln w="12700">
            <a:miter lim="400000"/>
          </a:ln>
        </p:spPr>
      </p:pic>
      <p:sp>
        <p:nvSpPr>
          <p:cNvPr id="231" name="點選戒菸撇步"/>
          <p:cNvSpPr txBox="1"/>
          <p:nvPr/>
        </p:nvSpPr>
        <p:spPr>
          <a:xfrm>
            <a:off x="1052561" y="3027682"/>
            <a:ext cx="3152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點選戒菸撇步</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3" name="L1ddeGOv6HOt5XK_W7JVYCWJ_LIL7aqjLvnOceCduYyuHJX3TDpfBaaJic0co3nKBbelMjuP4SMQhuViA2itiUKdxe7lwfzRNAb_pHeKtqiwAkAvIN0RoQ4bj624mTkNYxGF33MR.jpg" descr="L1ddeGOv6HOt5XK_W7JVYCWJ_LIL7aqjLvnOceCduYyuHJX3TDpfBaaJic0co3nKBbelMjuP4SMQhuViA2itiUKdxe7lwfzRNAb_pHeKtqiwAkAvIN0RoQ4bj624mTkNYxGF33MR.jpg"/>
          <p:cNvPicPr>
            <a:picLocks noChangeAspect="1"/>
          </p:cNvPicPr>
          <p:nvPr/>
        </p:nvPicPr>
        <p:blipFill>
          <a:blip r:embed="rId2">
            <a:extLst/>
          </a:blip>
          <a:stretch>
            <a:fillRect/>
          </a:stretch>
        </p:blipFill>
        <p:spPr>
          <a:xfrm>
            <a:off x="1533416" y="959879"/>
            <a:ext cx="2928532" cy="5206278"/>
          </a:xfrm>
          <a:prstGeom prst="rect">
            <a:avLst/>
          </a:prstGeom>
          <a:ln w="12700">
            <a:miter lim="400000"/>
          </a:ln>
        </p:spPr>
      </p:pic>
      <p:sp>
        <p:nvSpPr>
          <p:cNvPr id="234" name="點選戒菸好處"/>
          <p:cNvSpPr txBox="1"/>
          <p:nvPr/>
        </p:nvSpPr>
        <p:spPr>
          <a:xfrm>
            <a:off x="5505668" y="3027682"/>
            <a:ext cx="3152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457200">
              <a:defRPr b="1" sz="4000">
                <a:solidFill>
                  <a:srgbClr val="91BA0F"/>
                </a:solidFill>
                <a:latin typeface="Helvetica Neue"/>
                <a:ea typeface="Helvetica Neue"/>
                <a:cs typeface="Helvetica Neue"/>
                <a:sym typeface="Helvetica Neue"/>
              </a:defRPr>
            </a:lvl1pPr>
          </a:lstStyle>
          <a:p>
            <a:pPr/>
            <a:r>
              <a:t>點選戒菸好處</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文字方塊 14"/>
          <p:cNvSpPr txBox="1"/>
          <p:nvPr/>
        </p:nvSpPr>
        <p:spPr>
          <a:xfrm>
            <a:off x="1729435" y="1668781"/>
            <a:ext cx="5685130" cy="2580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p>
            <a:pPr algn="ctr">
              <a:defRPr b="1" sz="7000">
                <a:solidFill>
                  <a:srgbClr val="FFFFFF"/>
                </a:solidFill>
                <a:latin typeface="微軟正黑體"/>
                <a:ea typeface="微軟正黑體"/>
                <a:cs typeface="微軟正黑體"/>
                <a:sym typeface="微軟正黑體"/>
              </a:defRPr>
            </a:pPr>
            <a:r>
              <a:t>專案目標受眾</a:t>
            </a:r>
          </a:p>
          <a:p>
            <a:pPr algn="ctr">
              <a:defRPr b="1" sz="7000">
                <a:solidFill>
                  <a:srgbClr val="FFFFFF"/>
                </a:solidFill>
                <a:latin typeface="微軟正黑體"/>
                <a:ea typeface="微軟正黑體"/>
                <a:cs typeface="微軟正黑體"/>
                <a:sym typeface="微軟正黑體"/>
              </a:defRPr>
            </a:pPr>
            <a:r>
              <a:t>與專案特色</a:t>
            </a:r>
          </a:p>
        </p:txBody>
      </p:sp>
      <p:sp>
        <p:nvSpPr>
          <p:cNvPr id="57" name="1.這週目標開發功能…"/>
          <p:cNvSpPr txBox="1"/>
          <p:nvPr/>
        </p:nvSpPr>
        <p:spPr>
          <a:xfrm>
            <a:off x="1933240" y="4304031"/>
            <a:ext cx="2051720" cy="11692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3000">
                <a:solidFill>
                  <a:srgbClr val="91BA0F"/>
                </a:solidFill>
                <a:latin typeface="Helvetica Neue"/>
                <a:ea typeface="Helvetica Neue"/>
                <a:cs typeface="Helvetica Neue"/>
                <a:sym typeface="Helvetica Neue"/>
              </a:defRPr>
            </a:pPr>
            <a:r>
              <a:t> - 個管師</a:t>
            </a:r>
          </a:p>
          <a:p>
            <a:pPr defTabSz="457200">
              <a:defRPr b="1" sz="3000">
                <a:solidFill>
                  <a:srgbClr val="91BA0F"/>
                </a:solidFill>
                <a:latin typeface="Helvetica Neue"/>
                <a:ea typeface="Helvetica Neue"/>
                <a:cs typeface="Helvetica Neue"/>
                <a:sym typeface="Helvetica Neue"/>
              </a:defRPr>
            </a:pPr>
            <a:r>
              <a:t> - 醫院病患</a:t>
            </a:r>
          </a:p>
        </p:txBody>
      </p:sp>
      <p:sp>
        <p:nvSpPr>
          <p:cNvPr id="58" name="1.這週目標開發功能…"/>
          <p:cNvSpPr txBox="1"/>
          <p:nvPr/>
        </p:nvSpPr>
        <p:spPr>
          <a:xfrm>
            <a:off x="5667040" y="4304031"/>
            <a:ext cx="2394620" cy="11582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3000">
                <a:solidFill>
                  <a:srgbClr val="91BA0F"/>
                </a:solidFill>
                <a:latin typeface="Helvetica Neue"/>
                <a:ea typeface="Helvetica Neue"/>
                <a:cs typeface="Helvetica Neue"/>
                <a:sym typeface="Helvetica Neue"/>
              </a:defRPr>
            </a:pPr>
            <a:r>
              <a:t>・與病患互動</a:t>
            </a:r>
          </a:p>
          <a:p>
            <a:pPr defTabSz="457200">
              <a:defRPr b="1" sz="3000">
                <a:solidFill>
                  <a:srgbClr val="91BA0F"/>
                </a:solidFill>
                <a:latin typeface="Helvetica Neue"/>
                <a:ea typeface="Helvetica Neue"/>
                <a:cs typeface="Helvetica Neue"/>
                <a:sym typeface="Helvetica Neue"/>
              </a:defRPr>
            </a:pPr>
            <a:r>
              <a:t>・多元融合</a:t>
            </a:r>
          </a:p>
        </p:txBody>
      </p:sp>
      <p:sp>
        <p:nvSpPr>
          <p:cNvPr id="59" name="投影片編號版面配置區 1"/>
          <p:cNvSpPr txBox="1"/>
          <p:nvPr>
            <p:ph type="sldNum" sz="quarter" idx="4294967295"/>
          </p:nvPr>
        </p:nvSpPr>
        <p:spPr>
          <a:xfrm>
            <a:off x="8502738" y="6069229"/>
            <a:ext cx="184057"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36" name="gbis1MfzNwUvog9gG2zf6xq9MRd5JTK4sW8ijo8EWjs18NuIqKWmmKklIXZecMtyGTNOy3CxCiU3En0Jp5fX7eRV_8yyKWEAOCCDUY8hlmHFBjdE1Fm5hh08rB1RlAzGZuzkfX6h.jpg" descr="gbis1MfzNwUvog9gG2zf6xq9MRd5JTK4sW8ijo8EWjs18NuIqKWmmKklIXZecMtyGTNOy3CxCiU3En0Jp5fX7eRV_8yyKWEAOCCDUY8hlmHFBjdE1Fm5hh08rB1RlAzGZuzkfX6h.jpg"/>
          <p:cNvPicPr>
            <a:picLocks noChangeAspect="1"/>
          </p:cNvPicPr>
          <p:nvPr/>
        </p:nvPicPr>
        <p:blipFill>
          <a:blip r:embed="rId2">
            <a:extLst/>
          </a:blip>
          <a:stretch>
            <a:fillRect/>
          </a:stretch>
        </p:blipFill>
        <p:spPr>
          <a:xfrm>
            <a:off x="5191711" y="979740"/>
            <a:ext cx="2918698" cy="5188797"/>
          </a:xfrm>
          <a:prstGeom prst="rect">
            <a:avLst/>
          </a:prstGeom>
          <a:ln w="12700">
            <a:miter lim="400000"/>
          </a:ln>
        </p:spPr>
      </p:pic>
      <p:sp>
        <p:nvSpPr>
          <p:cNvPr id="237" name="戒菸好處"/>
          <p:cNvSpPr txBox="1"/>
          <p:nvPr/>
        </p:nvSpPr>
        <p:spPr>
          <a:xfrm>
            <a:off x="1461123" y="3172820"/>
            <a:ext cx="2136137" cy="8026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defTabSz="457200">
              <a:defRPr b="1" sz="4000">
                <a:solidFill>
                  <a:srgbClr val="91BA0F"/>
                </a:solidFill>
                <a:latin typeface="Helvetica Neue"/>
                <a:ea typeface="Helvetica Neue"/>
                <a:cs typeface="Helvetica Neue"/>
                <a:sym typeface="Helvetica Neue"/>
              </a:defRPr>
            </a:lvl1pPr>
          </a:lstStyle>
          <a:p>
            <a:pPr/>
            <a:r>
              <a:t>戒菸好處</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文字方塊 14"/>
          <p:cNvSpPr txBox="1"/>
          <p:nvPr/>
        </p:nvSpPr>
        <p:spPr>
          <a:xfrm>
            <a:off x="963931" y="2672081"/>
            <a:ext cx="7216137" cy="15138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8000">
                <a:solidFill>
                  <a:srgbClr val="FFFFFF"/>
                </a:solidFill>
                <a:latin typeface="微軟正黑體"/>
                <a:ea typeface="微軟正黑體"/>
                <a:cs typeface="微軟正黑體"/>
                <a:sym typeface="微軟正黑體"/>
              </a:defRPr>
            </a:lvl1pPr>
          </a:lstStyle>
          <a:p>
            <a:pPr/>
            <a:r>
              <a:t>使用者回饋問卷</a:t>
            </a:r>
          </a:p>
        </p:txBody>
      </p:sp>
      <p:sp>
        <p:nvSpPr>
          <p:cNvPr id="240" name="投影片編號版面配置區 1"/>
          <p:cNvSpPr txBox="1"/>
          <p:nvPr>
            <p:ph type="sldNum" sz="quarter" idx="4294967295"/>
          </p:nvPr>
        </p:nvSpPr>
        <p:spPr>
          <a:xfrm>
            <a:off x="8422818" y="6069229"/>
            <a:ext cx="263979"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39"/>
                                        </p:tgtEl>
                                        <p:attrNameLst>
                                          <p:attrName>style.visibility</p:attrName>
                                        </p:attrNameLst>
                                      </p:cBhvr>
                                      <p:to>
                                        <p:strVal val="visible"/>
                                      </p:to>
                                    </p:set>
                                    <p:animEffect filter="dissolve" transition="in">
                                      <p:cBhvr>
                                        <p:cTn id="7" dur="500"/>
                                        <p:tgtEl>
                                          <p:spTgt spid="2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9" grpId="1"/>
    </p:bldLst>
  </p:timing>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4" name="文字方塊 14"/>
          <p:cNvSpPr txBox="1"/>
          <p:nvPr/>
        </p:nvSpPr>
        <p:spPr>
          <a:xfrm>
            <a:off x="1979931" y="2494282"/>
            <a:ext cx="5184137"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10000">
                <a:solidFill>
                  <a:srgbClr val="FFFFFF"/>
                </a:solidFill>
                <a:latin typeface="微軟正黑體"/>
                <a:ea typeface="微軟正黑體"/>
                <a:cs typeface="微軟正黑體"/>
                <a:sym typeface="微軟正黑體"/>
              </a:defRPr>
            </a:lvl1pPr>
          </a:lstStyle>
          <a:p>
            <a:pPr/>
            <a:r>
              <a:t>未來展望</a:t>
            </a:r>
          </a:p>
        </p:txBody>
      </p:sp>
      <p:sp>
        <p:nvSpPr>
          <p:cNvPr id="245" name="投影片編號版面配置區 1"/>
          <p:cNvSpPr txBox="1"/>
          <p:nvPr>
            <p:ph type="sldNum" sz="quarter" idx="4294967295"/>
          </p:nvPr>
        </p:nvSpPr>
        <p:spPr>
          <a:xfrm>
            <a:off x="8422818" y="6069229"/>
            <a:ext cx="263979"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44"/>
                                        </p:tgtEl>
                                        <p:attrNameLst>
                                          <p:attrName>style.visibility</p:attrName>
                                        </p:attrNameLst>
                                      </p:cBhvr>
                                      <p:to>
                                        <p:strVal val="visible"/>
                                      </p:to>
                                    </p:set>
                                    <p:animEffect filter="dissolve" transition="in">
                                      <p:cBhvr>
                                        <p:cTn id="7" dur="500"/>
                                        <p:tgtEl>
                                          <p:spTgt spid="2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4" grpId="1"/>
    </p:bldLst>
  </p:timing>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文字方塊 15"/>
          <p:cNvSpPr txBox="1"/>
          <p:nvPr/>
        </p:nvSpPr>
        <p:spPr>
          <a:xfrm>
            <a:off x="3108561" y="2517861"/>
            <a:ext cx="2926291" cy="1615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lgn="ctr">
              <a:defRPr b="1" sz="10000">
                <a:solidFill>
                  <a:srgbClr val="FFFFFF"/>
                </a:solidFill>
                <a:latin typeface="微軟正黑體"/>
                <a:ea typeface="微軟正黑體"/>
                <a:cs typeface="微軟正黑體"/>
                <a:sym typeface="微軟正黑體"/>
              </a:defRPr>
            </a:lvl1pPr>
          </a:lstStyle>
          <a:p>
            <a:pPr/>
            <a:r>
              <a:t>Q&amp;A</a:t>
            </a:r>
          </a:p>
        </p:txBody>
      </p:sp>
      <p:sp>
        <p:nvSpPr>
          <p:cNvPr id="250" name="投影片編號版面配置區 1"/>
          <p:cNvSpPr txBox="1"/>
          <p:nvPr>
            <p:ph type="sldNum" sz="quarter" idx="4294967295"/>
          </p:nvPr>
        </p:nvSpPr>
        <p:spPr>
          <a:xfrm>
            <a:off x="8422815" y="6069229"/>
            <a:ext cx="263978"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文字方塊 14"/>
          <p:cNvSpPr txBox="1"/>
          <p:nvPr/>
        </p:nvSpPr>
        <p:spPr>
          <a:xfrm>
            <a:off x="3694432" y="1157931"/>
            <a:ext cx="1755137" cy="12471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6500">
                <a:solidFill>
                  <a:srgbClr val="FFFFFF"/>
                </a:solidFill>
                <a:latin typeface="微軟正黑體"/>
                <a:ea typeface="微軟正黑體"/>
                <a:cs typeface="微軟正黑體"/>
                <a:sym typeface="微軟正黑體"/>
              </a:defRPr>
            </a:lvl1pPr>
          </a:lstStyle>
          <a:p>
            <a:pPr/>
            <a:r>
              <a:t>感謝</a:t>
            </a:r>
          </a:p>
        </p:txBody>
      </p:sp>
      <p:sp>
        <p:nvSpPr>
          <p:cNvPr id="253" name="1.這週目標開發功能…"/>
          <p:cNvSpPr txBox="1"/>
          <p:nvPr/>
        </p:nvSpPr>
        <p:spPr>
          <a:xfrm>
            <a:off x="3063540" y="3518280"/>
            <a:ext cx="4798938" cy="171374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3000">
                <a:solidFill>
                  <a:srgbClr val="91BA0F"/>
                </a:solidFill>
                <a:latin typeface="Helvetica Neue"/>
                <a:ea typeface="Helvetica Neue"/>
                <a:cs typeface="Helvetica Neue"/>
                <a:sym typeface="Helvetica Neue"/>
              </a:defRPr>
            </a:pPr>
            <a:r>
              <a:t>   護理部  魏芳君 督導</a:t>
            </a:r>
          </a:p>
          <a:p>
            <a:pPr defTabSz="457200">
              <a:defRPr b="1" sz="3000">
                <a:solidFill>
                  <a:srgbClr val="91BA0F"/>
                </a:solidFill>
                <a:latin typeface="Helvetica Neue"/>
                <a:ea typeface="Helvetica Neue"/>
                <a:cs typeface="Helvetica Neue"/>
                <a:sym typeface="Helvetica Neue"/>
              </a:defRPr>
            </a:pPr>
            <a:r>
              <a:t>                蔡晏平 個管師</a:t>
            </a:r>
          </a:p>
          <a:p>
            <a:pPr defTabSz="457200">
              <a:defRPr b="1" sz="3000">
                <a:solidFill>
                  <a:srgbClr val="91BA0F"/>
                </a:solidFill>
                <a:latin typeface="Helvetica Neue"/>
                <a:ea typeface="Helvetica Neue"/>
                <a:cs typeface="Helvetica Neue"/>
                <a:sym typeface="Helvetica Neue"/>
              </a:defRPr>
            </a:pPr>
            <a:r>
              <a:t>   資訊部  曾景平 老師</a:t>
            </a:r>
          </a:p>
        </p:txBody>
      </p:sp>
      <p:sp>
        <p:nvSpPr>
          <p:cNvPr id="254" name="1.這週目標開發功能…"/>
          <p:cNvSpPr txBox="1"/>
          <p:nvPr/>
        </p:nvSpPr>
        <p:spPr>
          <a:xfrm>
            <a:off x="1306574" y="2560355"/>
            <a:ext cx="2390652" cy="8026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defRPr b="1" sz="4000">
                <a:solidFill>
                  <a:srgbClr val="91BA0F"/>
                </a:solidFill>
                <a:latin typeface="Helvetica Neue"/>
                <a:ea typeface="Helvetica Neue"/>
                <a:cs typeface="Helvetica Neue"/>
                <a:sym typeface="Helvetica Neue"/>
              </a:defRPr>
            </a:lvl1pPr>
          </a:lstStyle>
          <a:p>
            <a:pPr/>
            <a:r>
              <a:t>國泰醫院</a:t>
            </a:r>
          </a:p>
        </p:txBody>
      </p:sp>
      <p:sp>
        <p:nvSpPr>
          <p:cNvPr id="255" name="投影片編號版面配置區 1"/>
          <p:cNvSpPr txBox="1"/>
          <p:nvPr>
            <p:ph type="sldNum" sz="quarter" idx="4294967295"/>
          </p:nvPr>
        </p:nvSpPr>
        <p:spPr>
          <a:xfrm>
            <a:off x="8422815" y="6069229"/>
            <a:ext cx="263978"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252"/>
                                        </p:tgtEl>
                                        <p:attrNameLst>
                                          <p:attrName>style.visibility</p:attrName>
                                        </p:attrNameLst>
                                      </p:cBhvr>
                                      <p:to>
                                        <p:strVal val="visible"/>
                                      </p:to>
                                    </p:set>
                                    <p:animEffect filter="dissolve" transition="in">
                                      <p:cBhvr>
                                        <p:cTn id="7" dur="500"/>
                                        <p:tgtEl>
                                          <p:spTgt spid="2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2" grpId="1"/>
    </p:bldLst>
  </p:timing>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文字方塊 15"/>
          <p:cNvSpPr txBox="1"/>
          <p:nvPr/>
        </p:nvSpPr>
        <p:spPr>
          <a:xfrm>
            <a:off x="455639" y="2517861"/>
            <a:ext cx="8232723" cy="1513837"/>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gn="ctr">
              <a:defRPr b="1" sz="8000">
                <a:solidFill>
                  <a:srgbClr val="FFFFFF"/>
                </a:solidFill>
                <a:latin typeface="微軟正黑體"/>
                <a:ea typeface="微軟正黑體"/>
                <a:cs typeface="微軟正黑體"/>
                <a:sym typeface="微軟正黑體"/>
              </a:defRPr>
            </a:lvl1pPr>
          </a:lstStyle>
          <a:p>
            <a:pPr/>
            <a:r>
              <a:t>謝謝各位聆聽</a:t>
            </a:r>
          </a:p>
        </p:txBody>
      </p:sp>
      <p:sp>
        <p:nvSpPr>
          <p:cNvPr id="258" name="幻燈片編號"/>
          <p:cNvSpPr txBox="1"/>
          <p:nvPr>
            <p:ph type="sldNum" sz="quarter" idx="4294967295"/>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文字方塊 14"/>
          <p:cNvSpPr txBox="1"/>
          <p:nvPr/>
        </p:nvSpPr>
        <p:spPr>
          <a:xfrm>
            <a:off x="1979931" y="2494282"/>
            <a:ext cx="5184137"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10000">
                <a:solidFill>
                  <a:srgbClr val="FFFFFF"/>
                </a:solidFill>
                <a:latin typeface="微軟正黑體"/>
                <a:ea typeface="微軟正黑體"/>
                <a:cs typeface="微軟正黑體"/>
                <a:sym typeface="微軟正黑體"/>
              </a:defRPr>
            </a:lvl1pPr>
          </a:lstStyle>
          <a:p>
            <a:pPr/>
            <a:r>
              <a:t>專案架構</a:t>
            </a:r>
          </a:p>
        </p:txBody>
      </p:sp>
      <p:sp>
        <p:nvSpPr>
          <p:cNvPr id="64" name="投影片編號版面配置區 1"/>
          <p:cNvSpPr txBox="1"/>
          <p:nvPr>
            <p:ph type="sldNum" sz="quarter" idx="4294967295"/>
          </p:nvPr>
        </p:nvSpPr>
        <p:spPr>
          <a:xfrm>
            <a:off x="8502738" y="6069229"/>
            <a:ext cx="184057"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63"/>
                                        </p:tgtEl>
                                        <p:attrNameLst>
                                          <p:attrName>style.visibility</p:attrName>
                                        </p:attrNameLst>
                                      </p:cBhvr>
                                      <p:to>
                                        <p:strVal val="visible"/>
                                      </p:to>
                                    </p:set>
                                    <p:animEffect filter="dissolve" transition="in">
                                      <p:cBhvr>
                                        <p:cTn id="7" dur="500"/>
                                        <p:tgtEl>
                                          <p:spTgt spid="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3"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8" name="frame.png" descr="frame.png"/>
          <p:cNvPicPr>
            <a:picLocks noChangeAspect="1"/>
          </p:cNvPicPr>
          <p:nvPr/>
        </p:nvPicPr>
        <p:blipFill>
          <a:blip r:embed="rId3">
            <a:extLst/>
          </a:blip>
          <a:stretch>
            <a:fillRect/>
          </a:stretch>
        </p:blipFill>
        <p:spPr>
          <a:xfrm>
            <a:off x="848099" y="1499126"/>
            <a:ext cx="7447802" cy="4189389"/>
          </a:xfrm>
          <a:prstGeom prst="rect">
            <a:avLst/>
          </a:prstGeom>
          <a:ln w="12700">
            <a:miter lim="400000"/>
          </a:ln>
        </p:spPr>
      </p:pic>
      <p:sp>
        <p:nvSpPr>
          <p:cNvPr id="69" name="幻燈片編號"/>
          <p:cNvSpPr txBox="1"/>
          <p:nvPr>
            <p:ph type="sldNum" sz="quarter" idx="4294967295"/>
          </p:nvPr>
        </p:nvSpPr>
        <p:spPr>
          <a:xfrm>
            <a:off x="8502745" y="6069232"/>
            <a:ext cx="184058"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文字方塊 14"/>
          <p:cNvSpPr txBox="1"/>
          <p:nvPr/>
        </p:nvSpPr>
        <p:spPr>
          <a:xfrm>
            <a:off x="1979931" y="1973582"/>
            <a:ext cx="5184137"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10000">
                <a:solidFill>
                  <a:srgbClr val="FFFFFF"/>
                </a:solidFill>
                <a:latin typeface="微軟正黑體"/>
                <a:ea typeface="微軟正黑體"/>
                <a:cs typeface="微軟正黑體"/>
                <a:sym typeface="微軟正黑體"/>
              </a:defRPr>
            </a:lvl1pPr>
          </a:lstStyle>
          <a:p>
            <a:pPr/>
            <a:r>
              <a:t>系統設計</a:t>
            </a:r>
          </a:p>
        </p:txBody>
      </p:sp>
      <p:sp>
        <p:nvSpPr>
          <p:cNvPr id="74" name="1.這週目標開發功能…"/>
          <p:cNvSpPr txBox="1"/>
          <p:nvPr/>
        </p:nvSpPr>
        <p:spPr>
          <a:xfrm>
            <a:off x="2009266" y="3999231"/>
            <a:ext cx="5430268" cy="116928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b="1" sz="3000">
                <a:solidFill>
                  <a:srgbClr val="91BA0F"/>
                </a:solidFill>
                <a:latin typeface="Helvetica Neue"/>
                <a:ea typeface="Helvetica Neue"/>
                <a:cs typeface="Helvetica Neue"/>
                <a:sym typeface="Helvetica Neue"/>
              </a:defRPr>
            </a:pPr>
            <a:r>
              <a:t> 1.標章    2.使用者介面    3.流程</a:t>
            </a:r>
          </a:p>
          <a:p>
            <a:pPr defTabSz="457200">
              <a:defRPr b="1" sz="3000">
                <a:solidFill>
                  <a:srgbClr val="91BA0F"/>
                </a:solidFill>
                <a:latin typeface="Helvetica Neue"/>
                <a:ea typeface="Helvetica Neue"/>
                <a:cs typeface="Helvetica Neue"/>
                <a:sym typeface="Helvetica Neue"/>
              </a:defRPr>
            </a:pPr>
            <a:r>
              <a:t> 4.資料庫</a:t>
            </a:r>
          </a:p>
        </p:txBody>
      </p:sp>
      <p:sp>
        <p:nvSpPr>
          <p:cNvPr id="75" name="幻燈片編號"/>
          <p:cNvSpPr txBox="1"/>
          <p:nvPr>
            <p:ph type="sldNum" sz="quarter" idx="4294967295"/>
          </p:nvPr>
        </p:nvSpPr>
        <p:spPr>
          <a:xfrm>
            <a:off x="8502745" y="6069232"/>
            <a:ext cx="184058"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9" name="文字方塊 14"/>
          <p:cNvSpPr txBox="1"/>
          <p:nvPr/>
        </p:nvSpPr>
        <p:spPr>
          <a:xfrm>
            <a:off x="1486008" y="2494282"/>
            <a:ext cx="6171984" cy="1869437"/>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nchor="ctr">
            <a:spAutoFit/>
          </a:bodyPr>
          <a:lstStyle>
            <a:lvl1pPr algn="ctr">
              <a:defRPr b="1" sz="10000">
                <a:solidFill>
                  <a:srgbClr val="FFFFFF"/>
                </a:solidFill>
                <a:latin typeface="微軟正黑體"/>
                <a:ea typeface="微軟正黑體"/>
                <a:cs typeface="微軟正黑體"/>
                <a:sym typeface="微軟正黑體"/>
              </a:defRPr>
            </a:lvl1pPr>
          </a:lstStyle>
          <a:p>
            <a:pPr/>
            <a:r>
              <a:t>ICON 設計</a:t>
            </a:r>
          </a:p>
        </p:txBody>
      </p:sp>
      <p:sp>
        <p:nvSpPr>
          <p:cNvPr id="80" name="投影片編號版面配置區 1"/>
          <p:cNvSpPr txBox="1"/>
          <p:nvPr>
            <p:ph type="sldNum" sz="quarter" idx="4294967295"/>
          </p:nvPr>
        </p:nvSpPr>
        <p:spPr>
          <a:xfrm>
            <a:off x="8502738" y="6069229"/>
            <a:ext cx="184057" cy="26923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ID="9" grpId="1" fill="hold">
                                  <p:stCondLst>
                                    <p:cond delay="0"/>
                                  </p:stCondLst>
                                  <p:iterate type="el" backwards="0">
                                    <p:tmAbs val="0"/>
                                  </p:iterate>
                                  <p:childTnLst>
                                    <p:set>
                                      <p:cBhvr>
                                        <p:cTn id="6" fill="hold"/>
                                        <p:tgtEl>
                                          <p:spTgt spid="79"/>
                                        </p:tgtEl>
                                        <p:attrNameLst>
                                          <p:attrName>style.visibility</p:attrName>
                                        </p:attrNameLst>
                                      </p:cBhvr>
                                      <p:to>
                                        <p:strVal val="visible"/>
                                      </p:to>
                                    </p:set>
                                    <p:animEffect filter="dissolve" transition="in">
                                      <p:cBhvr>
                                        <p:cTn id="7" dur="500"/>
                                        <p:tgtEl>
                                          <p:spTgt spid="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79" grpId="1"/>
    </p:bldLst>
  </p:timing>
</p:sld>
</file>

<file path=ppt/theme/theme1.xml><?xml version="1.0" encoding="utf-8"?>
<a:theme xmlns:a="http://schemas.openxmlformats.org/drawingml/2006/main" xmlns:r="http://schemas.openxmlformats.org/officeDocument/2006/relationships" name="Office 佈景主題">
  <a:themeElements>
    <a:clrScheme name="Office 佈景主題">
      <a:dk1>
        <a:srgbClr val="000000"/>
      </a:dk1>
      <a:lt1>
        <a:srgbClr val="000000"/>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Helvetica"/>
        <a:ea typeface="Helvetica"/>
        <a:cs typeface="Helvetica"/>
      </a:majorFont>
      <a:minorFont>
        <a:latin typeface="Calibri"/>
        <a:ea typeface="Calibri"/>
        <a:cs typeface="Calibri"/>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佈景主題">
  <a:themeElements>
    <a:clrScheme name="Office 佈景主題">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佈景主題">
      <a:majorFont>
        <a:latin typeface="Helvetica"/>
        <a:ea typeface="Helvetica"/>
        <a:cs typeface="Helvetica"/>
      </a:majorFont>
      <a:minorFont>
        <a:latin typeface="Calibri"/>
        <a:ea typeface="Calibri"/>
        <a:cs typeface="Calibri"/>
      </a:minorFont>
    </a:fontScheme>
    <a:fmtScheme name="Office 佈景主題">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8" tIns="45718" rIns="45718" bIns="45718"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